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notesMasterIdLst>
    <p:notesMasterId r:id="rId92"/>
  </p:notesMasterIdLst>
  <p:sldIdLst>
    <p:sldId id="659" r:id="rId2"/>
    <p:sldId id="807" r:id="rId3"/>
    <p:sldId id="819" r:id="rId4"/>
    <p:sldId id="818" r:id="rId5"/>
    <p:sldId id="820" r:id="rId6"/>
    <p:sldId id="862" r:id="rId7"/>
    <p:sldId id="863" r:id="rId8"/>
    <p:sldId id="821" r:id="rId9"/>
    <p:sldId id="822" r:id="rId10"/>
    <p:sldId id="823" r:id="rId11"/>
    <p:sldId id="824" r:id="rId12"/>
    <p:sldId id="825" r:id="rId13"/>
    <p:sldId id="826" r:id="rId14"/>
    <p:sldId id="854" r:id="rId15"/>
    <p:sldId id="829" r:id="rId16"/>
    <p:sldId id="830" r:id="rId17"/>
    <p:sldId id="831" r:id="rId18"/>
    <p:sldId id="832" r:id="rId19"/>
    <p:sldId id="833" r:id="rId20"/>
    <p:sldId id="834" r:id="rId21"/>
    <p:sldId id="835" r:id="rId22"/>
    <p:sldId id="843" r:id="rId23"/>
    <p:sldId id="827" r:id="rId24"/>
    <p:sldId id="836" r:id="rId25"/>
    <p:sldId id="853" r:id="rId26"/>
    <p:sldId id="886" r:id="rId27"/>
    <p:sldId id="851" r:id="rId28"/>
    <p:sldId id="852" r:id="rId29"/>
    <p:sldId id="887" r:id="rId30"/>
    <p:sldId id="889" r:id="rId31"/>
    <p:sldId id="877" r:id="rId32"/>
    <p:sldId id="859" r:id="rId33"/>
    <p:sldId id="888" r:id="rId34"/>
    <p:sldId id="875" r:id="rId35"/>
    <p:sldId id="878" r:id="rId36"/>
    <p:sldId id="837" r:id="rId37"/>
    <p:sldId id="879" r:id="rId38"/>
    <p:sldId id="890" r:id="rId39"/>
    <p:sldId id="842" r:id="rId40"/>
    <p:sldId id="926" r:id="rId41"/>
    <p:sldId id="927" r:id="rId42"/>
    <p:sldId id="847" r:id="rId43"/>
    <p:sldId id="848" r:id="rId44"/>
    <p:sldId id="881" r:id="rId45"/>
    <p:sldId id="891" r:id="rId46"/>
    <p:sldId id="885" r:id="rId47"/>
    <p:sldId id="884" r:id="rId48"/>
    <p:sldId id="882" r:id="rId49"/>
    <p:sldId id="855" r:id="rId50"/>
    <p:sldId id="874" r:id="rId51"/>
    <p:sldId id="857" r:id="rId52"/>
    <p:sldId id="869" r:id="rId53"/>
    <p:sldId id="870" r:id="rId54"/>
    <p:sldId id="871" r:id="rId55"/>
    <p:sldId id="872" r:id="rId56"/>
    <p:sldId id="873" r:id="rId57"/>
    <p:sldId id="925" r:id="rId58"/>
    <p:sldId id="892" r:id="rId59"/>
    <p:sldId id="893" r:id="rId60"/>
    <p:sldId id="894" r:id="rId61"/>
    <p:sldId id="895" r:id="rId62"/>
    <p:sldId id="896" r:id="rId63"/>
    <p:sldId id="897" r:id="rId64"/>
    <p:sldId id="898" r:id="rId65"/>
    <p:sldId id="899" r:id="rId66"/>
    <p:sldId id="900" r:id="rId67"/>
    <p:sldId id="901" r:id="rId68"/>
    <p:sldId id="902" r:id="rId69"/>
    <p:sldId id="903" r:id="rId70"/>
    <p:sldId id="904" r:id="rId71"/>
    <p:sldId id="905" r:id="rId72"/>
    <p:sldId id="906" r:id="rId73"/>
    <p:sldId id="907" r:id="rId74"/>
    <p:sldId id="908" r:id="rId75"/>
    <p:sldId id="909" r:id="rId76"/>
    <p:sldId id="910" r:id="rId77"/>
    <p:sldId id="911" r:id="rId78"/>
    <p:sldId id="912" r:id="rId79"/>
    <p:sldId id="913" r:id="rId80"/>
    <p:sldId id="914" r:id="rId81"/>
    <p:sldId id="915" r:id="rId82"/>
    <p:sldId id="916" r:id="rId83"/>
    <p:sldId id="917" r:id="rId84"/>
    <p:sldId id="918" r:id="rId85"/>
    <p:sldId id="919" r:id="rId86"/>
    <p:sldId id="920" r:id="rId87"/>
    <p:sldId id="921" r:id="rId88"/>
    <p:sldId id="922" r:id="rId89"/>
    <p:sldId id="923" r:id="rId90"/>
    <p:sldId id="924" r:id="rId91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456" userDrawn="1">
          <p15:clr>
            <a:srgbClr val="A4A3A4"/>
          </p15:clr>
        </p15:guide>
        <p15:guide id="2" pos="76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7503"/>
    <a:srgbClr val="FDC31C"/>
    <a:srgbClr val="696A6D"/>
    <a:srgbClr val="3F6AB7"/>
    <a:srgbClr val="7991CE"/>
    <a:srgbClr val="53BB9B"/>
    <a:srgbClr val="43B9E9"/>
    <a:srgbClr val="91D0D4"/>
    <a:srgbClr val="BC4616"/>
    <a:srgbClr val="546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7" autoAdjust="0"/>
    <p:restoredTop sz="94434" autoAdjust="0"/>
  </p:normalViewPr>
  <p:slideViewPr>
    <p:cSldViewPr snapToGrid="0" snapToObjects="1">
      <p:cViewPr>
        <p:scale>
          <a:sx n="50" d="100"/>
          <a:sy n="50" d="100"/>
        </p:scale>
        <p:origin x="-472" y="-480"/>
      </p:cViewPr>
      <p:guideLst>
        <p:guide orient="horz" pos="4456"/>
        <p:guide pos="76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howGuides="1">
      <p:cViewPr varScale="1">
        <p:scale>
          <a:sx n="57" d="100"/>
          <a:sy n="57" d="100"/>
        </p:scale>
        <p:origin x="2808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notesMaster" Target="notesMasters/notesMaster1.xml"/><Relationship Id="rId93" Type="http://schemas.openxmlformats.org/officeDocument/2006/relationships/printerSettings" Target="printerSettings/printerSettings1.bin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11/9/16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370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370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0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Zone of influence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The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grey</a:t>
            </a:r>
            <a:r>
              <a:rPr lang="ja-JP" altLang="en-US">
                <a:latin typeface="Calibri" charset="0"/>
              </a:rPr>
              <a:t>”</a:t>
            </a:r>
            <a:r>
              <a:rPr lang="en-US">
                <a:latin typeface="Calibri" charset="0"/>
              </a:rPr>
              <a:t> area has not been fully defined yet; it is a function of soil properties, reinforcement type, and degree of compaction</a:t>
            </a:r>
          </a:p>
        </p:txBody>
      </p:sp>
      <p:sp>
        <p:nvSpPr>
          <p:cNvPr id="330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8387803-7509-3F44-8630-7C37D52F00A4}" type="slidenum">
              <a:rPr lang="en-US">
                <a:latin typeface="Calibri" charset="0"/>
              </a:rPr>
              <a:pPr eaLnBrk="1" hangingPunct="1"/>
              <a:t>14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370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ACAFB09-ACA0-A046-8756-747ACE02F08F}" type="slidenum">
              <a:rPr lang="en-US" sz="1200">
                <a:latin typeface="Arial" charset="0"/>
              </a:rPr>
              <a:pPr eaLnBrk="1" hangingPunct="1"/>
              <a:t>31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370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5295900"/>
            <a:ext cx="9522520" cy="84201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6345" y="-1849"/>
            <a:ext cx="24383995" cy="1371785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2178399" y="3460806"/>
            <a:ext cx="15059072" cy="2408612"/>
          </a:xfrm>
        </p:spPr>
        <p:txBody>
          <a:bodyPr bIns="21767" anchor="b"/>
          <a:lstStyle>
            <a:lvl1pPr>
              <a:defRPr sz="7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3231898" y="4941851"/>
            <a:ext cx="17358494" cy="658518"/>
          </a:xfrm>
        </p:spPr>
        <p:txBody>
          <a:bodyPr tIns="21767">
            <a:normAutofit/>
          </a:bodyPr>
          <a:lstStyle>
            <a:lvl1pPr marL="0" indent="0" algn="l">
              <a:buNone/>
              <a:defRPr kumimoji="0" lang="en-US" sz="3300" b="0" i="0" u="none" strike="noStrike" kern="1200" cap="all" spc="952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1088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6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3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1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0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6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2176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536308" y="11740896"/>
            <a:ext cx="5801881" cy="402336"/>
          </a:xfrm>
          <a:prstGeom prst="rect">
            <a:avLst/>
          </a:prstGeom>
        </p:spPr>
        <p:txBody>
          <a:bodyPr/>
          <a:lstStyle/>
          <a:p>
            <a:fld id="{7D0065BE-0657-4A47-90AD-C21C55E16B19}" type="datetime4">
              <a:rPr lang="en-US" smtClean="0"/>
              <a:pPr/>
              <a:t>November 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77595" y="8812315"/>
            <a:ext cx="12595119" cy="5486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6934" y="12341644"/>
            <a:ext cx="1340771" cy="100584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536308" y="11740896"/>
            <a:ext cx="5801881" cy="402336"/>
          </a:xfrm>
          <a:prstGeom prst="rect">
            <a:avLst/>
          </a:prstGeom>
        </p:spPr>
        <p:txBody>
          <a:bodyPr/>
          <a:lstStyle/>
          <a:p>
            <a:fld id="{A16C3AA4-67BE-44F7-809A-3582401494AF}" type="datetime4">
              <a:rPr lang="en-US" smtClean="0"/>
              <a:pPr/>
              <a:t>November 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77595" y="8812315"/>
            <a:ext cx="12595119" cy="5486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6934" y="12341644"/>
            <a:ext cx="1340771" cy="100584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3796" y="549278"/>
            <a:ext cx="5484971" cy="93567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49278"/>
            <a:ext cx="16048620" cy="93567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536308" y="11740896"/>
            <a:ext cx="5801881" cy="402336"/>
          </a:xfrm>
          <a:prstGeom prst="rect">
            <a:avLst/>
          </a:prstGeom>
        </p:spPr>
        <p:txBody>
          <a:bodyPr/>
          <a:lstStyle/>
          <a:p>
            <a:fld id="{25172EEB-1769-4776-AD69-E7C1260563EB}" type="datetime4">
              <a:rPr lang="en-US" smtClean="0"/>
              <a:pPr/>
              <a:t>November 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77595" y="8812315"/>
            <a:ext cx="12595119" cy="5486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6934" y="12341644"/>
            <a:ext cx="1340771" cy="100584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2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24377649" cy="137160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  <a:cs typeface="Raleway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21310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pictur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 noChangeAspect="1"/>
          </p:cNvSpPr>
          <p:nvPr>
            <p:ph type="pic" sz="quarter" idx="31"/>
          </p:nvPr>
        </p:nvSpPr>
        <p:spPr>
          <a:xfrm>
            <a:off x="12217400" y="0"/>
            <a:ext cx="12160250" cy="1371600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picture to placeholder or click icon to add</a:t>
            </a:r>
            <a:endParaRPr lang="id-ID" dirty="0"/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sz="quarter" idx="32"/>
          </p:nvPr>
        </p:nvSpPr>
        <p:spPr>
          <a:xfrm>
            <a:off x="0" y="-2"/>
            <a:ext cx="12160250" cy="1371600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picture to placeholder or click icon to add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93848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pictur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 noChangeAspect="1"/>
          </p:cNvSpPr>
          <p:nvPr>
            <p:ph type="pic" sz="quarter" idx="31"/>
          </p:nvPr>
        </p:nvSpPr>
        <p:spPr>
          <a:xfrm>
            <a:off x="12217400" y="0"/>
            <a:ext cx="12160250" cy="685800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picture to placeholder or click icon to add</a:t>
            </a:r>
            <a:endParaRPr lang="id-ID" dirty="0"/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sz="quarter" idx="32"/>
          </p:nvPr>
        </p:nvSpPr>
        <p:spPr>
          <a:xfrm>
            <a:off x="0" y="-2"/>
            <a:ext cx="12160250" cy="685800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picture to placeholder or click icon to add</a:t>
            </a:r>
            <a:endParaRPr lang="id-ID" dirty="0"/>
          </a:p>
        </p:txBody>
      </p:sp>
      <p:sp>
        <p:nvSpPr>
          <p:cNvPr id="4" name="Picture Placeholder 2"/>
          <p:cNvSpPr>
            <a:spLocks noGrp="1" noChangeAspect="1"/>
          </p:cNvSpPr>
          <p:nvPr>
            <p:ph type="pic" sz="quarter" idx="33"/>
          </p:nvPr>
        </p:nvSpPr>
        <p:spPr>
          <a:xfrm>
            <a:off x="12217400" y="6908804"/>
            <a:ext cx="12160250" cy="685800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picture to placeholder or click icon to add</a:t>
            </a:r>
            <a:endParaRPr lang="id-ID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sz="quarter" idx="34"/>
          </p:nvPr>
        </p:nvSpPr>
        <p:spPr>
          <a:xfrm>
            <a:off x="0" y="6908802"/>
            <a:ext cx="12160250" cy="685800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Drag picture to placeholder or click icon to add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97185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958061" y="3957748"/>
            <a:ext cx="9112724" cy="8310562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37015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-3176" y="0"/>
            <a:ext cx="24377651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36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735617" y="3206029"/>
            <a:ext cx="2519228" cy="251762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5" name="Picture Placeholder 1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266908" y="3185107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240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6" name="Picture Placeholder 13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3676411" y="321801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7" name="Picture Placeholder 13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9123672" y="321801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8" name="Picture Placeholder 1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6424238" y="8108515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lnSpc>
                <a:spcPct val="130000"/>
              </a:lnSpc>
              <a:defRPr sz="240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9" name="Picture Placeholder 13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0996206" y="8108515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80" name="Picture Placeholder 1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510708" y="808009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524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 noChangeAspect="1"/>
          </p:cNvSpPr>
          <p:nvPr>
            <p:ph type="pic" sz="quarter" idx="10"/>
          </p:nvPr>
        </p:nvSpPr>
        <p:spPr>
          <a:xfrm>
            <a:off x="0" y="3419724"/>
            <a:ext cx="24377650" cy="6316547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200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13420048" y="3753036"/>
            <a:ext cx="8676664" cy="498216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566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536308" y="11740896"/>
            <a:ext cx="5801881" cy="402336"/>
          </a:xfrm>
          <a:prstGeom prst="rect">
            <a:avLst/>
          </a:prstGeom>
        </p:spPr>
        <p:txBody>
          <a:bodyPr/>
          <a:lstStyle/>
          <a:p>
            <a:fld id="{D47BB8AF-C16A-4836-A92D-61834B5F0BA5}" type="datetime4">
              <a:rPr lang="en-US" smtClean="0"/>
              <a:pPr/>
              <a:t>November 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77595" y="8812315"/>
            <a:ext cx="12595119" cy="5486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6934" y="12341644"/>
            <a:ext cx="1340771" cy="100584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23084" y="4391316"/>
            <a:ext cx="24377644" cy="4250173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71783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ndivid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 noChangeAspect="1"/>
          </p:cNvSpPr>
          <p:nvPr>
            <p:ph type="pic" sz="quarter" idx="10"/>
          </p:nvPr>
        </p:nvSpPr>
        <p:spPr>
          <a:xfrm>
            <a:off x="4167691" y="4000500"/>
            <a:ext cx="6411832" cy="6276976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34591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et_the_team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2"/>
          <p:cNvSpPr>
            <a:spLocks noGrp="1" noChangeAspect="1"/>
          </p:cNvSpPr>
          <p:nvPr>
            <p:ph type="pic" sz="quarter" idx="14"/>
          </p:nvPr>
        </p:nvSpPr>
        <p:spPr>
          <a:xfrm>
            <a:off x="2579913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  <p:sp>
        <p:nvSpPr>
          <p:cNvPr id="18" name="Picture Placeholder 22"/>
          <p:cNvSpPr>
            <a:spLocks noGrp="1" noChangeAspect="1"/>
          </p:cNvSpPr>
          <p:nvPr>
            <p:ph type="pic" sz="quarter" idx="15"/>
          </p:nvPr>
        </p:nvSpPr>
        <p:spPr>
          <a:xfrm>
            <a:off x="7791465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  <p:sp>
        <p:nvSpPr>
          <p:cNvPr id="19" name="Picture Placeholder 22"/>
          <p:cNvSpPr>
            <a:spLocks noGrp="1" noChangeAspect="1"/>
          </p:cNvSpPr>
          <p:nvPr>
            <p:ph type="pic" sz="quarter" idx="16"/>
          </p:nvPr>
        </p:nvSpPr>
        <p:spPr>
          <a:xfrm>
            <a:off x="13096308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  <p:sp>
        <p:nvSpPr>
          <p:cNvPr id="20" name="Picture Placeholder 22"/>
          <p:cNvSpPr>
            <a:spLocks noGrp="1" noChangeAspect="1"/>
          </p:cNvSpPr>
          <p:nvPr>
            <p:ph type="pic" sz="quarter" idx="17"/>
          </p:nvPr>
        </p:nvSpPr>
        <p:spPr>
          <a:xfrm>
            <a:off x="18265385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35279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ftfolio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3" y="1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6" name="Picture Placeholder 2"/>
          <p:cNvSpPr>
            <a:spLocks noGrp="1" noChangeAspect="1"/>
          </p:cNvSpPr>
          <p:nvPr>
            <p:ph type="pic" sz="quarter" idx="16"/>
          </p:nvPr>
        </p:nvSpPr>
        <p:spPr>
          <a:xfrm>
            <a:off x="3" y="3962958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4876229" y="1216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876229" y="3964173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9741188" y="-1215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0" name="Picture Placeholder 2"/>
          <p:cNvSpPr>
            <a:spLocks noGrp="1" noChangeAspect="1"/>
          </p:cNvSpPr>
          <p:nvPr>
            <p:ph type="pic" sz="quarter" idx="20"/>
          </p:nvPr>
        </p:nvSpPr>
        <p:spPr>
          <a:xfrm>
            <a:off x="9741188" y="3961742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sz="quarter" idx="21"/>
          </p:nvPr>
        </p:nvSpPr>
        <p:spPr>
          <a:xfrm>
            <a:off x="14595131" y="2431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14595131" y="3965388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19479147" y="2431"/>
            <a:ext cx="489850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4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19479147" y="3965388"/>
            <a:ext cx="489850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2520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ftfolio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3" y="1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876228" y="3964174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9741188" y="-1215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14639693" y="3965388"/>
            <a:ext cx="5078547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19479147" y="2431"/>
            <a:ext cx="489850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66778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1" cy="646043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3259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1" cy="646043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318409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474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rf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2"/>
          <p:cNvSpPr>
            <a:spLocks noGrp="1" noChangeAspect="1"/>
          </p:cNvSpPr>
          <p:nvPr>
            <p:ph type="pic" sz="quarter" idx="13"/>
          </p:nvPr>
        </p:nvSpPr>
        <p:spPr>
          <a:xfrm>
            <a:off x="0" y="4298880"/>
            <a:ext cx="12112645" cy="533261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  <a:cs typeface="Raleway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27293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ตัวแทนรูปภาพ 18"/>
          <p:cNvSpPr>
            <a:spLocks noGrp="1"/>
          </p:cNvSpPr>
          <p:nvPr>
            <p:ph type="pic" sz="quarter" idx="10"/>
          </p:nvPr>
        </p:nvSpPr>
        <p:spPr>
          <a:xfrm>
            <a:off x="1722519" y="1443568"/>
            <a:ext cx="22003367" cy="10782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4231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6345" y="-1849"/>
            <a:ext cx="24383995" cy="1371785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5295900"/>
            <a:ext cx="9522520" cy="842010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2184495" y="3453475"/>
            <a:ext cx="15065388" cy="2415018"/>
          </a:xfrm>
        </p:spPr>
        <p:txBody>
          <a:bodyPr bIns="21767" anchor="b"/>
          <a:lstStyle>
            <a:lvl1pPr algn="l">
              <a:defRPr kumimoji="0" lang="en-US" sz="7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217672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3242227" y="4936608"/>
            <a:ext cx="17356887" cy="65836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3300" b="0" i="0" u="none" strike="noStrike" kern="1200" cap="all" spc="952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1088365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6729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09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345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1823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018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855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6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2176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536308" y="11740896"/>
            <a:ext cx="5801881" cy="402336"/>
          </a:xfrm>
          <a:prstGeom prst="rect">
            <a:avLst/>
          </a:prstGeom>
        </p:spPr>
        <p:txBody>
          <a:bodyPr/>
          <a:lstStyle/>
          <a:p>
            <a:fld id="{647D2193-4505-4A75-99BB-880C6989A757}" type="datetime4">
              <a:rPr lang="en-US" smtClean="0"/>
              <a:pPr/>
              <a:t>November 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77595" y="8812315"/>
            <a:ext cx="12595119" cy="5486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96934" y="12341644"/>
            <a:ext cx="1340771" cy="100584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18883" y="549277"/>
            <a:ext cx="21939885" cy="11703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  <a:ln/>
        </p:spPr>
        <p:txBody>
          <a:bodyPr lIns="217673" tIns="108836" rIns="217673" bIns="108836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8329031" y="12712701"/>
            <a:ext cx="7719589" cy="730250"/>
          </a:xfrm>
          <a:prstGeom prst="rect">
            <a:avLst/>
          </a:prstGeom>
          <a:ln/>
        </p:spPr>
        <p:txBody>
          <a:bodyPr lIns="217673" tIns="108836" rIns="217673" bIns="108836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470649" y="12712701"/>
            <a:ext cx="5688118" cy="730250"/>
          </a:xfrm>
          <a:prstGeom prst="rect">
            <a:avLst/>
          </a:prstGeom>
          <a:ln/>
        </p:spPr>
        <p:txBody>
          <a:bodyPr lIns="217673" tIns="108836" rIns="217673" bIns="108836"/>
          <a:lstStyle>
            <a:lvl1pPr>
              <a:defRPr/>
            </a:lvl1pPr>
          </a:lstStyle>
          <a:p>
            <a:fld id="{491815BC-1F0D-2F46-B769-11FF9D7CCBA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8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/>
    </mc:Choice>
    <mc:Fallback xmlns=""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3988" y="2194560"/>
            <a:ext cx="8532178" cy="7424928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30112" y="2194560"/>
            <a:ext cx="8532178" cy="7424928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536308" y="11740896"/>
            <a:ext cx="5801881" cy="402336"/>
          </a:xfrm>
          <a:prstGeom prst="rect">
            <a:avLst/>
          </a:prstGeom>
        </p:spPr>
        <p:txBody>
          <a:bodyPr/>
          <a:lstStyle/>
          <a:p>
            <a:fld id="{113A18F4-33C3-445B-924C-31108C51719C}" type="datetime4">
              <a:rPr lang="en-US" smtClean="0"/>
              <a:pPr/>
              <a:t>November 9,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377595" y="8812315"/>
            <a:ext cx="12595119" cy="5486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396934" y="12341644"/>
            <a:ext cx="1340771" cy="100584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3988" y="2194560"/>
            <a:ext cx="8532178" cy="10972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3300" b="0" kern="1200" cap="all" spc="952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1088365" indent="0">
              <a:buNone/>
              <a:defRPr sz="4800" b="1"/>
            </a:lvl2pPr>
            <a:lvl3pPr marL="2176729" indent="0">
              <a:buNone/>
              <a:defRPr sz="4300" b="1"/>
            </a:lvl3pPr>
            <a:lvl4pPr marL="3265094" indent="0">
              <a:buNone/>
              <a:defRPr sz="3800" b="1"/>
            </a:lvl4pPr>
            <a:lvl5pPr marL="4353458" indent="0">
              <a:buNone/>
              <a:defRPr sz="3800" b="1"/>
            </a:lvl5pPr>
            <a:lvl6pPr marL="5441823" indent="0">
              <a:buNone/>
              <a:defRPr sz="3800" b="1"/>
            </a:lvl6pPr>
            <a:lvl7pPr marL="6530188" indent="0">
              <a:buNone/>
              <a:defRPr sz="3800" b="1"/>
            </a:lvl7pPr>
            <a:lvl8pPr marL="7618552" indent="0">
              <a:buNone/>
              <a:defRPr sz="3800" b="1"/>
            </a:lvl8pPr>
            <a:lvl9pPr marL="8706917" indent="0">
              <a:buNone/>
              <a:defRPr sz="3800" b="1"/>
            </a:lvl9pPr>
          </a:lstStyle>
          <a:p>
            <a:pPr marL="0" lvl="0" indent="0" algn="l" defTabSz="21767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83831" y="3403696"/>
            <a:ext cx="8532178" cy="6217920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530112" y="2194560"/>
            <a:ext cx="8532178" cy="10972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3300" b="0" kern="1200" cap="all" spc="952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1088365" indent="0">
              <a:buNone/>
              <a:defRPr sz="4800" b="1"/>
            </a:lvl2pPr>
            <a:lvl3pPr marL="2176729" indent="0">
              <a:buNone/>
              <a:defRPr sz="4300" b="1"/>
            </a:lvl3pPr>
            <a:lvl4pPr marL="3265094" indent="0">
              <a:buNone/>
              <a:defRPr sz="3800" b="1"/>
            </a:lvl4pPr>
            <a:lvl5pPr marL="4353458" indent="0">
              <a:buNone/>
              <a:defRPr sz="3800" b="1"/>
            </a:lvl5pPr>
            <a:lvl6pPr marL="5441823" indent="0">
              <a:buNone/>
              <a:defRPr sz="3800" b="1"/>
            </a:lvl6pPr>
            <a:lvl7pPr marL="6530188" indent="0">
              <a:buNone/>
              <a:defRPr sz="3800" b="1"/>
            </a:lvl7pPr>
            <a:lvl8pPr marL="7618552" indent="0">
              <a:buNone/>
              <a:defRPr sz="3800" b="1"/>
            </a:lvl8pPr>
            <a:lvl9pPr marL="8706917" indent="0">
              <a:buNone/>
              <a:defRPr sz="3800" b="1"/>
            </a:lvl9pPr>
          </a:lstStyle>
          <a:p>
            <a:pPr marL="0" lvl="0" indent="0" algn="l" defTabSz="21767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530112" y="3403696"/>
            <a:ext cx="8532178" cy="6217920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9140000">
            <a:off x="536308" y="11740896"/>
            <a:ext cx="5801881" cy="402336"/>
          </a:xfrm>
          <a:prstGeom prst="rect">
            <a:avLst/>
          </a:prstGeom>
        </p:spPr>
        <p:txBody>
          <a:bodyPr/>
          <a:lstStyle/>
          <a:p>
            <a:fld id="{3AF7543A-E259-478F-9E0D-57BA40E442B7}" type="datetime4">
              <a:rPr lang="en-US" smtClean="0"/>
              <a:pPr/>
              <a:t>November 9,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377595" y="8812315"/>
            <a:ext cx="12595119" cy="5486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396934" y="12341644"/>
            <a:ext cx="1340771" cy="100584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9140000">
            <a:off x="536308" y="11740896"/>
            <a:ext cx="5801881" cy="402336"/>
          </a:xfrm>
          <a:prstGeom prst="rect">
            <a:avLst/>
          </a:prstGeom>
        </p:spPr>
        <p:txBody>
          <a:bodyPr/>
          <a:lstStyle/>
          <a:p>
            <a:fld id="{1EFB012D-77A1-44B0-BB26-329BA1EE55C9}" type="datetime4">
              <a:rPr lang="en-US" smtClean="0"/>
              <a:pPr/>
              <a:t>November 9,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377595" y="8812315"/>
            <a:ext cx="12595119" cy="5486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396934" y="12341644"/>
            <a:ext cx="1340771" cy="100584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377595" y="8812315"/>
            <a:ext cx="12595119" cy="5486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5295900"/>
            <a:ext cx="9522520" cy="84201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3439022" y="-3439018"/>
            <a:ext cx="13716000" cy="2059404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rtlCol="0" anchor="ctr"/>
          <a:lstStyle/>
          <a:p>
            <a:pPr marL="0" algn="ctr" defTabSz="2176729" rtl="0" eaLnBrk="1" latinLnBrk="0" hangingPunct="1"/>
            <a:endParaRPr lang="en-US" sz="43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2092601" y="3152207"/>
            <a:ext cx="13895261" cy="2178854"/>
          </a:xfrm>
        </p:spPr>
        <p:txBody>
          <a:bodyPr bIns="0" anchor="b"/>
          <a:lstStyle>
            <a:lvl1pPr algn="l">
              <a:defRPr kumimoji="0" lang="en-US" sz="67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217672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2175" y="5237825"/>
            <a:ext cx="10151433" cy="6649374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3460309" y="4506770"/>
            <a:ext cx="15448669" cy="1246628"/>
          </a:xfrm>
        </p:spPr>
        <p:txBody>
          <a:bodyPr>
            <a:normAutofit/>
          </a:bodyPr>
          <a:lstStyle>
            <a:lvl1pPr marL="0" indent="0">
              <a:buNone/>
              <a:defRPr lang="en-US" sz="33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1088365" indent="0">
              <a:buNone/>
              <a:defRPr sz="2900"/>
            </a:lvl2pPr>
            <a:lvl3pPr marL="2176729" indent="0">
              <a:buNone/>
              <a:defRPr sz="2400"/>
            </a:lvl3pPr>
            <a:lvl4pPr marL="3265094" indent="0">
              <a:buNone/>
              <a:defRPr sz="2100"/>
            </a:lvl4pPr>
            <a:lvl5pPr marL="4353458" indent="0">
              <a:buNone/>
              <a:defRPr sz="2100"/>
            </a:lvl5pPr>
            <a:lvl6pPr marL="5441823" indent="0">
              <a:buNone/>
              <a:defRPr sz="2100"/>
            </a:lvl6pPr>
            <a:lvl7pPr marL="6530188" indent="0">
              <a:buNone/>
              <a:defRPr sz="2100"/>
            </a:lvl7pPr>
            <a:lvl8pPr marL="7618552" indent="0">
              <a:buNone/>
              <a:defRPr sz="2100"/>
            </a:lvl8pPr>
            <a:lvl9pPr marL="8706917" indent="0">
              <a:buNone/>
              <a:defRPr sz="2100"/>
            </a:lvl9pPr>
          </a:lstStyle>
          <a:p>
            <a:pPr marL="0" marR="0" lvl="0" indent="0" algn="l" defTabSz="2176729" rtl="0" eaLnBrk="1" fontAlgn="auto" latinLnBrk="0" hangingPunct="1">
              <a:lnSpc>
                <a:spcPct val="100000"/>
              </a:lnSpc>
              <a:spcBef>
                <a:spcPts val="714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536308" y="11740896"/>
            <a:ext cx="5801881" cy="402336"/>
          </a:xfrm>
          <a:prstGeom prst="rect">
            <a:avLst/>
          </a:prstGeom>
        </p:spPr>
        <p:txBody>
          <a:bodyPr/>
          <a:lstStyle/>
          <a:p>
            <a:fld id="{DC7EAB0C-2220-4D0E-A0DD-DB7FA0F742F4}" type="datetime4">
              <a:rPr lang="en-US" smtClean="0"/>
              <a:pPr/>
              <a:t>November 9,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377595" y="8812315"/>
            <a:ext cx="12595119" cy="54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396934" y="12341644"/>
            <a:ext cx="1340771" cy="1005840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5408792" y="0"/>
            <a:ext cx="18968859" cy="13716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435346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5295900"/>
            <a:ext cx="9522520" cy="84201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10096500"/>
            <a:ext cx="9522520" cy="361950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789393" y="3435002"/>
            <a:ext cx="14626590" cy="1734888"/>
          </a:xfrm>
        </p:spPr>
        <p:txBody>
          <a:bodyPr anchor="b"/>
          <a:lstStyle>
            <a:lvl1pPr algn="l">
              <a:defRPr sz="67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3048484" y="4361058"/>
            <a:ext cx="16253220" cy="1481328"/>
          </a:xfrm>
        </p:spPr>
        <p:txBody>
          <a:bodyPr/>
          <a:lstStyle>
            <a:lvl1pPr marL="0" indent="0">
              <a:buNone/>
              <a:defRPr sz="3300">
                <a:solidFill>
                  <a:schemeClr val="tx2"/>
                </a:solidFill>
              </a:defRPr>
            </a:lvl1pPr>
            <a:lvl2pPr marL="1088365" indent="0">
              <a:buNone/>
              <a:defRPr sz="2900"/>
            </a:lvl2pPr>
            <a:lvl3pPr marL="2176729" indent="0">
              <a:buNone/>
              <a:defRPr sz="2400"/>
            </a:lvl3pPr>
            <a:lvl4pPr marL="3265094" indent="0">
              <a:buNone/>
              <a:defRPr sz="2100"/>
            </a:lvl4pPr>
            <a:lvl5pPr marL="4353458" indent="0">
              <a:buNone/>
              <a:defRPr sz="2100"/>
            </a:lvl5pPr>
            <a:lvl6pPr marL="5441823" indent="0">
              <a:buNone/>
              <a:defRPr sz="2100"/>
            </a:lvl6pPr>
            <a:lvl7pPr marL="6530188" indent="0">
              <a:buNone/>
              <a:defRPr sz="2100"/>
            </a:lvl7pPr>
            <a:lvl8pPr marL="7618552" indent="0">
              <a:buNone/>
              <a:defRPr sz="2100"/>
            </a:lvl8pPr>
            <a:lvl9pPr marL="8706917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536308" y="11740896"/>
            <a:ext cx="5801881" cy="402336"/>
          </a:xfrm>
          <a:prstGeom prst="rect">
            <a:avLst/>
          </a:prstGeom>
        </p:spPr>
        <p:txBody>
          <a:bodyPr/>
          <a:lstStyle/>
          <a:p>
            <a:fld id="{E3416D63-31BF-4B94-B6C5-E20B2C63F515}" type="datetime4">
              <a:rPr lang="en-US" smtClean="0"/>
              <a:pPr/>
              <a:t>November 9,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377595" y="8812315"/>
            <a:ext cx="12595119" cy="5486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396934" y="12341644"/>
            <a:ext cx="1340771" cy="1005840"/>
          </a:xfrm>
          <a:prstGeom prst="ellipse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theme" Target="../theme/theme1.xml"/><Relationship Id="rId32" Type="http://schemas.openxmlformats.org/officeDocument/2006/relationships/image" Target="../media/image3.jpg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26"/>
          <a:stretch/>
        </p:blipFill>
        <p:spPr>
          <a:xfrm>
            <a:off x="0" y="9985288"/>
            <a:ext cx="24377650" cy="37307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3627" y="144392"/>
            <a:ext cx="16570758" cy="1097280"/>
          </a:xfrm>
          <a:prstGeom prst="rect">
            <a:avLst/>
          </a:prstGeom>
          <a:noFill/>
          <a:ln>
            <a:noFill/>
          </a:ln>
        </p:spPr>
        <p:txBody>
          <a:bodyPr vert="horz" lIns="217673" tIns="108836" rIns="217673" bIns="108836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3627" y="2201257"/>
            <a:ext cx="20050617" cy="7159698"/>
          </a:xfrm>
          <a:prstGeom prst="rect">
            <a:avLst/>
          </a:prstGeom>
        </p:spPr>
        <p:txBody>
          <a:bodyPr vert="horz" lIns="217673" tIns="108836" rIns="217673" bIns="10883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82" r:id="rId13"/>
    <p:sldLayoutId id="2147483883" r:id="rId14"/>
    <p:sldLayoutId id="2147483762" r:id="rId15"/>
    <p:sldLayoutId id="2147483752" r:id="rId16"/>
    <p:sldLayoutId id="2147483736" r:id="rId17"/>
    <p:sldLayoutId id="2147483768" r:id="rId18"/>
    <p:sldLayoutId id="2147483714" r:id="rId19"/>
    <p:sldLayoutId id="2147483694" r:id="rId20"/>
    <p:sldLayoutId id="2147483722" r:id="rId21"/>
    <p:sldLayoutId id="2147483781" r:id="rId22"/>
    <p:sldLayoutId id="2147483770" r:id="rId23"/>
    <p:sldLayoutId id="2147483771" r:id="rId24"/>
    <p:sldLayoutId id="2147483787" r:id="rId25"/>
    <p:sldLayoutId id="2147483786" r:id="rId26"/>
    <p:sldLayoutId id="2147483814" r:id="rId27"/>
    <p:sldLayoutId id="2147483792" r:id="rId28"/>
    <p:sldLayoutId id="2147483830" r:id="rId29"/>
    <p:sldLayoutId id="2147483885" r:id="rId30"/>
  </p:sldLayoutIdLst>
  <p:hf hdr="0" ftr="0" dt="0"/>
  <p:txStyles>
    <p:titleStyle>
      <a:lvl1pPr algn="l" defTabSz="2176729" rtl="0" eaLnBrk="1" latinLnBrk="0" hangingPunct="1">
        <a:spcBef>
          <a:spcPct val="0"/>
        </a:spcBef>
        <a:buNone/>
        <a:defRPr sz="60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816273" indent="-816273" algn="l" defTabSz="2176729" rtl="0" eaLnBrk="1" latinLnBrk="0" hangingPunct="1">
        <a:spcBef>
          <a:spcPts val="1904"/>
        </a:spcBef>
        <a:buFont typeface="Arial" pitchFamily="34" charset="0"/>
        <a:buNone/>
        <a:defRPr sz="3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13579" indent="-413579" algn="l" defTabSz="2176729" rtl="0" eaLnBrk="1" latinLnBrk="0" hangingPunct="1">
        <a:spcBef>
          <a:spcPts val="714"/>
        </a:spcBef>
        <a:buClr>
          <a:schemeClr val="accent2"/>
        </a:buClr>
        <a:buFont typeface="Arial" panose="020B0604020202020204" pitchFamily="34" charset="0"/>
        <a:buChar char="›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957761" indent="-391811" algn="l" defTabSz="2176729" rtl="0" eaLnBrk="1" latinLnBrk="0" hangingPunct="1">
        <a:spcBef>
          <a:spcPts val="714"/>
        </a:spcBef>
        <a:buClr>
          <a:schemeClr val="accent2"/>
        </a:buClr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1943" indent="-391811" algn="l" defTabSz="2176729" rtl="0" eaLnBrk="1" latinLnBrk="0" hangingPunct="1">
        <a:spcBef>
          <a:spcPts val="714"/>
        </a:spcBef>
        <a:buClr>
          <a:schemeClr val="accent2"/>
        </a:buClr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125" indent="-413579" algn="l" defTabSz="2176729" rtl="0" eaLnBrk="1" latinLnBrk="0" hangingPunct="1">
        <a:spcBef>
          <a:spcPts val="714"/>
        </a:spcBef>
        <a:buClr>
          <a:schemeClr val="accent2"/>
        </a:buClr>
        <a:buFont typeface="Arial" panose="020B0604020202020204" pitchFamily="34" charset="0"/>
        <a:buChar char="›"/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2612075" indent="-413579" algn="l" defTabSz="2176729" rtl="0" eaLnBrk="1" latinLnBrk="0" hangingPunct="1">
        <a:spcBef>
          <a:spcPts val="714"/>
        </a:spcBef>
        <a:buClr>
          <a:schemeClr val="accent2"/>
        </a:buClr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3221559" indent="-391811" algn="l" defTabSz="2176729" rtl="0" eaLnBrk="1" latinLnBrk="0" hangingPunct="1">
        <a:spcBef>
          <a:spcPts val="714"/>
        </a:spcBef>
        <a:buClr>
          <a:schemeClr val="accent2"/>
        </a:buClr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3765742" indent="-391811" algn="l" defTabSz="2176729" rtl="0" eaLnBrk="1" latinLnBrk="0" hangingPunct="1">
        <a:spcBef>
          <a:spcPts val="714"/>
        </a:spcBef>
        <a:buClr>
          <a:schemeClr val="accent2"/>
        </a:buClr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4266389" indent="-391811" algn="l" defTabSz="2176729" rtl="0" eaLnBrk="1" latinLnBrk="0" hangingPunct="1">
        <a:spcBef>
          <a:spcPts val="714"/>
        </a:spcBef>
        <a:buClr>
          <a:schemeClr val="accent2"/>
        </a:buClr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365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6729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094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3458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1823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0188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8552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6917" algn="l" defTabSz="217672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orientalinstitutedev.uchicago.edu/gallery/asp_meso_aqarquf/index.php/aqarquf12.png?action=big&amp;size=original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0.png"/><Relationship Id="rId3" Type="http://schemas.openxmlformats.org/officeDocument/2006/relationships/image" Target="../media/image8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jpeg"/><Relationship Id="rId3" Type="http://schemas.openxmlformats.org/officeDocument/2006/relationships/image" Target="../media/image8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0.jpeg"/><Relationship Id="rId3" Type="http://schemas.openxmlformats.org/officeDocument/2006/relationships/image" Target="../media/image9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3.emf"/><Relationship Id="rId3" Type="http://schemas.openxmlformats.org/officeDocument/2006/relationships/image" Target="../media/image9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5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6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9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8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9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0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1.jpeg"/><Relationship Id="rId3" Type="http://schemas.openxmlformats.org/officeDocument/2006/relationships/image" Target="../media/image102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4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5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6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7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8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6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9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0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1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46566" y="8688812"/>
            <a:ext cx="4484519" cy="191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PT cover background-1-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13715857"/>
          </a:xfrm>
          <a:prstGeom prst="rect">
            <a:avLst/>
          </a:prstGeom>
        </p:spPr>
      </p:pic>
      <p:sp>
        <p:nvSpPr>
          <p:cNvPr id="8" name="object 4"/>
          <p:cNvSpPr txBox="1"/>
          <p:nvPr/>
        </p:nvSpPr>
        <p:spPr>
          <a:xfrm>
            <a:off x="-285760" y="2661547"/>
            <a:ext cx="23080085" cy="2475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400" marR="6160" algn="ctr">
              <a:lnSpc>
                <a:spcPct val="100600"/>
              </a:lnSpc>
            </a:pPr>
            <a:r>
              <a:rPr lang="en-US" sz="8000" b="1" spc="18" dirty="0" smtClean="0">
                <a:solidFill>
                  <a:srgbClr val="FFFFFF"/>
                </a:solidFill>
                <a:latin typeface="+mj-lt"/>
                <a:cs typeface="Open Sans Light"/>
              </a:rPr>
              <a:t>History &amp; Practical Applications of GRS/GCS Structures</a:t>
            </a:r>
            <a:endParaRPr sz="8000" b="1" dirty="0">
              <a:latin typeface="+mj-lt"/>
              <a:cs typeface="Open Sans Semi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54943" y="6666074"/>
            <a:ext cx="47243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Nate Beard, P.E.</a:t>
            </a:r>
          </a:p>
          <a:p>
            <a:r>
              <a:rPr lang="en-US" sz="4800" dirty="0" smtClean="0"/>
              <a:t>Matt </a:t>
            </a:r>
            <a:r>
              <a:rPr lang="en-US" sz="4800" dirty="0" err="1" smtClean="0"/>
              <a:t>Reihl</a:t>
            </a:r>
            <a:r>
              <a:rPr lang="en-US" sz="4800" dirty="0" smtClean="0"/>
              <a:t>, P.E.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1245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923555" y="2623090"/>
            <a:ext cx="6543039" cy="8217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Calculated Factor of Safety of 0.1</a:t>
            </a:r>
          </a:p>
          <a:p>
            <a:endParaRPr lang="en-US" sz="6600" dirty="0"/>
          </a:p>
          <a:p>
            <a:r>
              <a:rPr lang="en-US" sz="6600" dirty="0" smtClean="0"/>
              <a:t>AASHTO applies to MSE not GRS</a:t>
            </a:r>
          </a:p>
          <a:p>
            <a:endParaRPr lang="en-US" sz="6600" dirty="0"/>
          </a:p>
          <a:p>
            <a:endParaRPr lang="en-US" sz="6600" dirty="0"/>
          </a:p>
        </p:txBody>
      </p:sp>
      <p:pic>
        <p:nvPicPr>
          <p:cNvPr id="7" name="Picture 6" descr="bobbar-R1-E032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26" y="1591478"/>
            <a:ext cx="15846889" cy="1212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285200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FHWA Research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923555" y="2623090"/>
            <a:ext cx="654303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GCS Bridge Pier exceeded 10 tons per square foot bearing capacity.</a:t>
            </a:r>
            <a:endParaRPr lang="en-US" sz="6600" dirty="0"/>
          </a:p>
        </p:txBody>
      </p:sp>
      <p:pic>
        <p:nvPicPr>
          <p:cNvPr id="8" name="Picture 2" descr="bobbar-R1-E04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3626" y="1748466"/>
            <a:ext cx="14930573" cy="11944459"/>
          </a:xfrm>
        </p:spPr>
      </p:pic>
    </p:spTree>
    <p:extLst>
      <p:ext uri="{BB962C8B-B14F-4D97-AF65-F5344CB8AC3E}">
        <p14:creationId xmlns:p14="http://schemas.microsoft.com/office/powerpoint/2010/main" val="3162540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Composite failure</a:t>
            </a:r>
            <a:endParaRPr lang="en-US" dirty="0"/>
          </a:p>
        </p:txBody>
      </p:sp>
      <p:pic>
        <p:nvPicPr>
          <p:cNvPr id="7" name="Picture 6" descr="m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89" y="1419472"/>
            <a:ext cx="16466508" cy="1102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images.google.com/url?q=http://content.answers.com/main/content/wp/en/thumb/d/d4/180px-Failed_Concrete_Cylinder.jpg&amp;usg=AFQjCNERbyo5HGIVl-A4ADYdGnpvhII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5135" y="1419471"/>
            <a:ext cx="7262515" cy="1256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15366" y="10713251"/>
            <a:ext cx="5917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FHWA Mini-Pier Experiment</a:t>
            </a: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015366" y="12709616"/>
            <a:ext cx="47749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800" kern="1200" dirty="0"/>
              <a:t>Photo courtesy of  M. Adams</a:t>
            </a:r>
          </a:p>
        </p:txBody>
      </p:sp>
    </p:spTree>
    <p:extLst>
      <p:ext uri="{BB962C8B-B14F-4D97-AF65-F5344CB8AC3E}">
        <p14:creationId xmlns:p14="http://schemas.microsoft.com/office/powerpoint/2010/main" val="3027722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Straight Connector 65"/>
          <p:cNvCxnSpPr/>
          <p:nvPr/>
        </p:nvCxnSpPr>
        <p:spPr>
          <a:xfrm rot="10800000">
            <a:off x="1218882" y="4930949"/>
            <a:ext cx="8938472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>
            <a:off x="14220296" y="4930949"/>
            <a:ext cx="8938472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10800000">
            <a:off x="14423443" y="6756573"/>
            <a:ext cx="8938472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10800000">
            <a:off x="14423443" y="8588551"/>
            <a:ext cx="8938472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10800000">
            <a:off x="14423443" y="10417349"/>
            <a:ext cx="8938472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10800000">
            <a:off x="14423443" y="12242971"/>
            <a:ext cx="8938472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10800000">
            <a:off x="1218885" y="6756571"/>
            <a:ext cx="8938472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1218885" y="8585371"/>
            <a:ext cx="8938472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1218885" y="10414171"/>
            <a:ext cx="8938472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1218882" y="12242971"/>
            <a:ext cx="8938472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1218885" y="5537371"/>
            <a:ext cx="8938472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1218885" y="6146971"/>
            <a:ext cx="8938472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>
            <a:off x="1218885" y="7366171"/>
            <a:ext cx="8938472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1218885" y="7975771"/>
            <a:ext cx="8938472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>
            <a:off x="1218885" y="9198149"/>
            <a:ext cx="8938472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1218885" y="9804571"/>
            <a:ext cx="8938472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1218885" y="11023771"/>
            <a:ext cx="8938472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1218885" y="11633371"/>
            <a:ext cx="8938472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157354" y="4321349"/>
            <a:ext cx="1015735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157354" y="4930949"/>
            <a:ext cx="1015735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157354" y="5540549"/>
            <a:ext cx="1015735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157354" y="4930949"/>
            <a:ext cx="1015735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157354" y="5540549"/>
            <a:ext cx="1015735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157354" y="6150149"/>
            <a:ext cx="1015735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157354" y="6759749"/>
            <a:ext cx="1015735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157354" y="7978949"/>
            <a:ext cx="1015735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57354" y="7369349"/>
            <a:ext cx="1015735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157354" y="8588549"/>
            <a:ext cx="1015735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157354" y="9198149"/>
            <a:ext cx="1015735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0157354" y="9807749"/>
            <a:ext cx="1015735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157354" y="10417349"/>
            <a:ext cx="1015735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57354" y="11026949"/>
            <a:ext cx="1015735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57354" y="11636549"/>
            <a:ext cx="1015735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57354" y="12246149"/>
            <a:ext cx="1015735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cxnSp>
        <p:nvCxnSpPr>
          <p:cNvPr id="33" name="Straight Connector 32"/>
          <p:cNvCxnSpPr>
            <a:cxnSpLocks noChangeShapeType="1"/>
          </p:cNvCxnSpPr>
          <p:nvPr/>
        </p:nvCxnSpPr>
        <p:spPr bwMode="auto">
          <a:xfrm rot="10800000">
            <a:off x="0" y="3406949"/>
            <a:ext cx="10157354" cy="914400"/>
          </a:xfrm>
          <a:prstGeom prst="line">
            <a:avLst/>
          </a:prstGeom>
          <a:noFill/>
          <a:ln w="12700">
            <a:solidFill>
              <a:schemeClr val="bg1"/>
            </a:solidFill>
            <a:bevel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Rectangle 39"/>
          <p:cNvSpPr/>
          <p:nvPr/>
        </p:nvSpPr>
        <p:spPr>
          <a:xfrm>
            <a:off x="12798266" y="4321349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3407708" y="4930949"/>
            <a:ext cx="1015735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3407708" y="5540549"/>
            <a:ext cx="1015735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2798266" y="4930949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2798266" y="5540549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2798266" y="6150149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2798266" y="6759749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2798266" y="7978949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2798266" y="7369349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2798266" y="8588549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2798266" y="9198149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2798266" y="9807749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2798266" y="10417349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2798266" y="11026949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2798266" y="11636549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2798266" y="12246149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cxnSp>
        <p:nvCxnSpPr>
          <p:cNvPr id="56" name="Straight Connector 55"/>
          <p:cNvCxnSpPr>
            <a:cxnSpLocks noChangeShapeType="1"/>
          </p:cNvCxnSpPr>
          <p:nvPr/>
        </p:nvCxnSpPr>
        <p:spPr bwMode="auto">
          <a:xfrm rot="10800000" flipV="1">
            <a:off x="14220296" y="3254549"/>
            <a:ext cx="10157354" cy="1066800"/>
          </a:xfrm>
          <a:prstGeom prst="line">
            <a:avLst/>
          </a:prstGeom>
          <a:noFill/>
          <a:ln w="12700">
            <a:solidFill>
              <a:schemeClr val="bg1"/>
            </a:solidFill>
            <a:bevel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0" y="12855749"/>
            <a:ext cx="12798266" cy="12192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673" tIns="108836" rIns="217673" bIns="108836" anchor="ctr"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rot="5400000">
            <a:off x="13055865" y="4930420"/>
            <a:ext cx="301624" cy="423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13055865" y="5540020"/>
            <a:ext cx="301624" cy="423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13055865" y="6149620"/>
            <a:ext cx="301624" cy="423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3055865" y="6759220"/>
            <a:ext cx="301624" cy="423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3055865" y="7368820"/>
            <a:ext cx="301624" cy="423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>
            <a:off x="13055864" y="7975246"/>
            <a:ext cx="301626" cy="423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13055865" y="8588020"/>
            <a:ext cx="301624" cy="423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>
            <a:off x="13051634" y="9197622"/>
            <a:ext cx="301624" cy="423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>
            <a:off x="13055864" y="9804046"/>
            <a:ext cx="301626" cy="423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>
            <a:off x="13055864" y="10413646"/>
            <a:ext cx="301626" cy="423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>
            <a:off x="13055865" y="11026420"/>
            <a:ext cx="301624" cy="423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5400000">
            <a:off x="13055865" y="11636020"/>
            <a:ext cx="301624" cy="423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>
            <a:off x="13055865" y="12245620"/>
            <a:ext cx="301624" cy="423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75" name="TextBox 78"/>
          <p:cNvSpPr txBox="1">
            <a:spLocks noChangeArrowheads="1"/>
          </p:cNvSpPr>
          <p:nvPr/>
        </p:nvSpPr>
        <p:spPr bwMode="auto">
          <a:xfrm>
            <a:off x="2106473" y="1545717"/>
            <a:ext cx="7677267" cy="323600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17673" tIns="108836" rIns="217673" bIns="10883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u="sng" dirty="0">
                <a:cs typeface="Arial" charset="0"/>
              </a:rPr>
              <a:t>GCS™</a:t>
            </a:r>
          </a:p>
          <a:p>
            <a:pPr eaLnBrk="1" hangingPunct="1">
              <a:buFontTx/>
              <a:buAutoNum type="arabicPeriod"/>
            </a:pPr>
            <a:r>
              <a:rPr lang="en-US" sz="2800" b="1" dirty="0">
                <a:cs typeface="Arial" charset="0"/>
              </a:rPr>
              <a:t>Composite Structure</a:t>
            </a:r>
          </a:p>
          <a:p>
            <a:pPr eaLnBrk="1" hangingPunct="1">
              <a:buFontTx/>
              <a:buAutoNum type="arabicPeriod"/>
            </a:pPr>
            <a:r>
              <a:rPr lang="en-US" sz="2800" b="1" dirty="0">
                <a:cs typeface="Arial" charset="0"/>
              </a:rPr>
              <a:t>Internally stable</a:t>
            </a:r>
          </a:p>
          <a:p>
            <a:pPr eaLnBrk="1" hangingPunct="1">
              <a:buFontTx/>
              <a:buAutoNum type="arabicPeriod"/>
            </a:pPr>
            <a:r>
              <a:rPr lang="en-US" sz="2800" b="1" dirty="0">
                <a:cs typeface="Arial" charset="0"/>
              </a:rPr>
              <a:t>Friction Connections</a:t>
            </a:r>
          </a:p>
          <a:p>
            <a:pPr eaLnBrk="1" hangingPunct="1">
              <a:buFontTx/>
              <a:buAutoNum type="arabicPeriod"/>
            </a:pPr>
            <a:r>
              <a:rPr lang="en-US" sz="2800" b="1" dirty="0">
                <a:cs typeface="Arial" charset="0"/>
              </a:rPr>
              <a:t>Lightweight Inclusions</a:t>
            </a:r>
          </a:p>
          <a:p>
            <a:pPr eaLnBrk="1" hangingPunct="1">
              <a:buFontTx/>
              <a:buAutoNum type="arabicPeriod"/>
            </a:pPr>
            <a:r>
              <a:rPr lang="en-US" sz="2800" b="1" dirty="0">
                <a:cs typeface="Arial" charset="0"/>
              </a:rPr>
              <a:t>Close spacing</a:t>
            </a:r>
          </a:p>
          <a:p>
            <a:pPr eaLnBrk="1" hangingPunct="1">
              <a:buFontTx/>
              <a:buAutoNum type="arabicPeriod"/>
            </a:pPr>
            <a:r>
              <a:rPr lang="en-US" sz="2800" b="1" dirty="0">
                <a:cs typeface="Arial" charset="0"/>
              </a:rPr>
              <a:t>High Safety Factor</a:t>
            </a:r>
          </a:p>
        </p:txBody>
      </p:sp>
      <p:sp>
        <p:nvSpPr>
          <p:cNvPr id="43076" name="TextBox 79"/>
          <p:cNvSpPr txBox="1">
            <a:spLocks noChangeArrowheads="1"/>
          </p:cNvSpPr>
          <p:nvPr/>
        </p:nvSpPr>
        <p:spPr bwMode="auto">
          <a:xfrm>
            <a:off x="15092032" y="1545717"/>
            <a:ext cx="5056246" cy="323600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17673" tIns="108836" rIns="217673" bIns="10883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u="sng" dirty="0">
                <a:cs typeface="Arial" charset="0"/>
              </a:rPr>
              <a:t>MSE</a:t>
            </a:r>
          </a:p>
          <a:p>
            <a:pPr eaLnBrk="1" hangingPunct="1">
              <a:buFontTx/>
              <a:buAutoNum type="arabicPeriod"/>
            </a:pPr>
            <a:r>
              <a:rPr lang="en-US" sz="2800" b="1" dirty="0">
                <a:cs typeface="Arial" charset="0"/>
              </a:rPr>
              <a:t>Reinforced Soil Structure</a:t>
            </a:r>
          </a:p>
          <a:p>
            <a:pPr eaLnBrk="1" hangingPunct="1">
              <a:buFontTx/>
              <a:buAutoNum type="arabicPeriod"/>
            </a:pPr>
            <a:r>
              <a:rPr lang="en-US" sz="2800" b="1" dirty="0">
                <a:cs typeface="Arial" charset="0"/>
              </a:rPr>
              <a:t>Quasi-tieback</a:t>
            </a:r>
          </a:p>
          <a:p>
            <a:pPr eaLnBrk="1" hangingPunct="1">
              <a:buFontTx/>
              <a:buAutoNum type="arabicPeriod"/>
            </a:pPr>
            <a:r>
              <a:rPr lang="en-US" sz="2800" b="1" dirty="0">
                <a:cs typeface="Arial" charset="0"/>
              </a:rPr>
              <a:t>Pin Connections</a:t>
            </a:r>
          </a:p>
          <a:p>
            <a:pPr eaLnBrk="1" hangingPunct="1">
              <a:buFontTx/>
              <a:buAutoNum type="arabicPeriod"/>
            </a:pPr>
            <a:r>
              <a:rPr lang="en-US" sz="2800" b="1" dirty="0">
                <a:cs typeface="Arial" charset="0"/>
              </a:rPr>
              <a:t>Strong reinforcement</a:t>
            </a:r>
          </a:p>
          <a:p>
            <a:pPr eaLnBrk="1" hangingPunct="1">
              <a:buFontTx/>
              <a:buAutoNum type="arabicPeriod"/>
            </a:pPr>
            <a:r>
              <a:rPr lang="en-US" sz="2800" b="1" dirty="0">
                <a:cs typeface="Arial" charset="0"/>
              </a:rPr>
              <a:t>Wide Spacing</a:t>
            </a:r>
          </a:p>
          <a:p>
            <a:pPr eaLnBrk="1" hangingPunct="1">
              <a:buFontTx/>
              <a:buAutoNum type="arabicPeriod"/>
            </a:pPr>
            <a:r>
              <a:rPr lang="en-US" sz="2800" b="1" dirty="0">
                <a:cs typeface="Arial" charset="0"/>
              </a:rPr>
              <a:t> 2-10% Failure Rate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2798266" y="12855749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12798266" y="13465349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pPr>
              <a:defRPr/>
            </a:pPr>
            <a:endParaRPr lang="en-US"/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893626" y="144392"/>
            <a:ext cx="20213773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Comparison between GRS/GCS and MSE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406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35200"/>
            <a:ext cx="24377650" cy="1148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 rot="10800000">
            <a:off x="14423443" y="6397624"/>
            <a:ext cx="8938472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>
            <a:off x="14423443" y="8229602"/>
            <a:ext cx="8938472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0800000">
            <a:off x="14423443" y="10058400"/>
            <a:ext cx="8938472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10800000">
            <a:off x="14423443" y="11884022"/>
            <a:ext cx="8938472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0800000">
            <a:off x="4013945" y="6397622"/>
            <a:ext cx="5307873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>
            <a:off x="4013945" y="8226422"/>
            <a:ext cx="5307873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10800000">
            <a:off x="4013945" y="10055222"/>
            <a:ext cx="5307873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0800000">
            <a:off x="4013945" y="11884022"/>
            <a:ext cx="5307873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10800000">
            <a:off x="4013945" y="7007222"/>
            <a:ext cx="5307873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10800000">
            <a:off x="4013945" y="7616822"/>
            <a:ext cx="5307873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0800000">
            <a:off x="4013945" y="8839200"/>
            <a:ext cx="5307873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10800000">
            <a:off x="4013945" y="9445622"/>
            <a:ext cx="5307873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10800000">
            <a:off x="4013945" y="10664822"/>
            <a:ext cx="5307873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10800000">
            <a:off x="4013945" y="11274422"/>
            <a:ext cx="5307873" cy="3176"/>
          </a:xfrm>
          <a:prstGeom prst="line">
            <a:avLst/>
          </a:prstGeom>
          <a:ln w="12700" cap="flat">
            <a:solidFill>
              <a:schemeClr val="tx1"/>
            </a:solidFill>
            <a:bevel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9353232" y="5791200"/>
            <a:ext cx="6009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9353232" y="6400800"/>
            <a:ext cx="6009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9353232" y="7620000"/>
            <a:ext cx="6009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9353232" y="7010400"/>
            <a:ext cx="6009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9353232" y="8229600"/>
            <a:ext cx="6009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9353232" y="8839200"/>
            <a:ext cx="6009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353232" y="9448800"/>
            <a:ext cx="6009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353232" y="10058400"/>
            <a:ext cx="6009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9353232" y="10668000"/>
            <a:ext cx="6009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9353232" y="11277600"/>
            <a:ext cx="6009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9353232" y="11887200"/>
            <a:ext cx="6009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2798266" y="5791200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2798266" y="6400800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2798266" y="7620000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2798266" y="7010400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2798266" y="8229600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2798266" y="8839200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2798266" y="9448800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2798266" y="10058400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2798266" y="10668000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2798266" y="11277600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2798266" y="11887200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5335" name="Rectangle 56"/>
          <p:cNvSpPr>
            <a:spLocks noChangeArrowheads="1"/>
          </p:cNvSpPr>
          <p:nvPr/>
        </p:nvSpPr>
        <p:spPr bwMode="auto">
          <a:xfrm>
            <a:off x="0" y="12496800"/>
            <a:ext cx="12798266" cy="1219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673" tIns="108836" rIns="217673" bIns="108836" anchor="ctr"/>
          <a:lstStyle/>
          <a:p>
            <a:endParaRPr lang="en-US">
              <a:solidFill>
                <a:schemeClr val="bg2"/>
              </a:solidFill>
              <a:latin typeface="Book Antiqua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12798266" y="12496800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12798266" y="13106400"/>
            <a:ext cx="1625177" cy="609600"/>
          </a:xfrm>
          <a:prstGeom prst="rect">
            <a:avLst/>
          </a:prstGeom>
          <a:solidFill>
            <a:srgbClr val="7777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673" tIns="108836" rIns="217673" bIns="108836" anchor="ctr"/>
          <a:lstStyle/>
          <a:p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5338" name="Line 73"/>
          <p:cNvSpPr>
            <a:spLocks noChangeShapeType="1"/>
          </p:cNvSpPr>
          <p:nvPr/>
        </p:nvSpPr>
        <p:spPr bwMode="auto">
          <a:xfrm>
            <a:off x="11376237" y="9601200"/>
            <a:ext cx="0" cy="289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17673" tIns="108836" rIns="217673" bIns="108836"/>
          <a:lstStyle/>
          <a:p>
            <a:endParaRPr lang="en-US"/>
          </a:p>
        </p:txBody>
      </p:sp>
      <p:sp>
        <p:nvSpPr>
          <p:cNvPr id="55339" name="Line 74"/>
          <p:cNvSpPr>
            <a:spLocks noChangeShapeType="1"/>
          </p:cNvSpPr>
          <p:nvPr/>
        </p:nvSpPr>
        <p:spPr bwMode="auto">
          <a:xfrm>
            <a:off x="11376237" y="5791200"/>
            <a:ext cx="0" cy="3048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17673" tIns="108836" rIns="217673" bIns="108836"/>
          <a:lstStyle/>
          <a:p>
            <a:endParaRPr lang="en-US"/>
          </a:p>
        </p:txBody>
      </p:sp>
      <p:sp>
        <p:nvSpPr>
          <p:cNvPr id="55340" name="Text Box 75"/>
          <p:cNvSpPr txBox="1">
            <a:spLocks noChangeArrowheads="1"/>
          </p:cNvSpPr>
          <p:nvPr/>
        </p:nvSpPr>
        <p:spPr bwMode="auto">
          <a:xfrm>
            <a:off x="10948783" y="8839200"/>
            <a:ext cx="1015735" cy="77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217673" tIns="108836" rIns="217673" bIns="10883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 charset="0"/>
              </a:rPr>
              <a:t>H</a:t>
            </a:r>
          </a:p>
        </p:txBody>
      </p:sp>
      <p:sp>
        <p:nvSpPr>
          <p:cNvPr id="55341" name="Line 76"/>
          <p:cNvSpPr>
            <a:spLocks noChangeShapeType="1"/>
          </p:cNvSpPr>
          <p:nvPr/>
        </p:nvSpPr>
        <p:spPr bwMode="auto">
          <a:xfrm>
            <a:off x="4062942" y="12954000"/>
            <a:ext cx="5281824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 type="triangle" w="sm" len="sm"/>
                <a:tailEnd type="triangle" w="sm" len="sm"/>
              </a14:hiddenLine>
            </a:ext>
          </a:extLst>
        </p:spPr>
        <p:txBody>
          <a:bodyPr lIns="217673" tIns="108836" rIns="217673" bIns="108836"/>
          <a:lstStyle/>
          <a:p>
            <a:endParaRPr lang="en-US"/>
          </a:p>
        </p:txBody>
      </p:sp>
      <p:sp>
        <p:nvSpPr>
          <p:cNvPr id="55342" name="Text Box 77"/>
          <p:cNvSpPr txBox="1">
            <a:spLocks noChangeArrowheads="1"/>
          </p:cNvSpPr>
          <p:nvPr/>
        </p:nvSpPr>
        <p:spPr bwMode="auto">
          <a:xfrm>
            <a:off x="5891266" y="12801600"/>
            <a:ext cx="1015735" cy="77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217673" tIns="108836" rIns="217673" bIns="10883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  <a:latin typeface="Calibri" charset="0"/>
              </a:rPr>
              <a:t>B</a:t>
            </a:r>
          </a:p>
        </p:txBody>
      </p:sp>
      <p:sp>
        <p:nvSpPr>
          <p:cNvPr id="55343" name="Line 78"/>
          <p:cNvSpPr>
            <a:spLocks noChangeShapeType="1"/>
          </p:cNvSpPr>
          <p:nvPr/>
        </p:nvSpPr>
        <p:spPr bwMode="auto">
          <a:xfrm>
            <a:off x="7110148" y="13258800"/>
            <a:ext cx="2234618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17673" tIns="108836" rIns="217673" bIns="108836"/>
          <a:lstStyle/>
          <a:p>
            <a:endParaRPr lang="en-US"/>
          </a:p>
        </p:txBody>
      </p:sp>
      <p:sp>
        <p:nvSpPr>
          <p:cNvPr id="55344" name="Line 79"/>
          <p:cNvSpPr>
            <a:spLocks noChangeShapeType="1"/>
          </p:cNvSpPr>
          <p:nvPr/>
        </p:nvSpPr>
        <p:spPr bwMode="auto">
          <a:xfrm flipH="1">
            <a:off x="3859795" y="13258800"/>
            <a:ext cx="2031471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17673" tIns="108836" rIns="217673" bIns="108836"/>
          <a:lstStyle/>
          <a:p>
            <a:endParaRPr lang="en-US"/>
          </a:p>
        </p:txBody>
      </p:sp>
      <p:sp>
        <p:nvSpPr>
          <p:cNvPr id="55345" name="Text Box 80"/>
          <p:cNvSpPr txBox="1">
            <a:spLocks noChangeArrowheads="1"/>
          </p:cNvSpPr>
          <p:nvPr/>
        </p:nvSpPr>
        <p:spPr bwMode="auto">
          <a:xfrm>
            <a:off x="18486385" y="8839200"/>
            <a:ext cx="1015735" cy="77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217673" tIns="108836" rIns="217673" bIns="10883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 charset="0"/>
              </a:rPr>
              <a:t>B</a:t>
            </a:r>
          </a:p>
        </p:txBody>
      </p:sp>
      <p:sp>
        <p:nvSpPr>
          <p:cNvPr id="55346" name="Line 81"/>
          <p:cNvSpPr>
            <a:spLocks noChangeShapeType="1"/>
          </p:cNvSpPr>
          <p:nvPr/>
        </p:nvSpPr>
        <p:spPr bwMode="auto">
          <a:xfrm>
            <a:off x="19705267" y="9296400"/>
            <a:ext cx="385979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17673" tIns="108836" rIns="217673" bIns="108836"/>
          <a:lstStyle/>
          <a:p>
            <a:endParaRPr lang="en-US"/>
          </a:p>
        </p:txBody>
      </p:sp>
      <p:sp>
        <p:nvSpPr>
          <p:cNvPr id="55347" name="Line 82"/>
          <p:cNvSpPr>
            <a:spLocks noChangeShapeType="1"/>
          </p:cNvSpPr>
          <p:nvPr/>
        </p:nvSpPr>
        <p:spPr bwMode="auto">
          <a:xfrm flipH="1">
            <a:off x="14626590" y="9296400"/>
            <a:ext cx="385979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17673" tIns="108836" rIns="217673" bIns="108836"/>
          <a:lstStyle/>
          <a:p>
            <a:endParaRPr lang="en-US"/>
          </a:p>
        </p:txBody>
      </p:sp>
      <p:sp>
        <p:nvSpPr>
          <p:cNvPr id="55348" name="Text Box 83"/>
          <p:cNvSpPr txBox="1">
            <a:spLocks noChangeArrowheads="1"/>
          </p:cNvSpPr>
          <p:nvPr/>
        </p:nvSpPr>
        <p:spPr bwMode="auto">
          <a:xfrm>
            <a:off x="17496044" y="5508627"/>
            <a:ext cx="2179858" cy="77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217673" tIns="108836" rIns="217673" bIns="10883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B/H ≥ 0.7</a:t>
            </a:r>
          </a:p>
        </p:txBody>
      </p:sp>
      <p:sp>
        <p:nvSpPr>
          <p:cNvPr id="55349" name="Text Box 84"/>
          <p:cNvSpPr txBox="1">
            <a:spLocks noChangeArrowheads="1"/>
          </p:cNvSpPr>
          <p:nvPr/>
        </p:nvSpPr>
        <p:spPr bwMode="auto">
          <a:xfrm>
            <a:off x="5307219" y="5486400"/>
            <a:ext cx="2179858" cy="77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217673" tIns="108836" rIns="217673" bIns="10883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B/H ≥ 0.3</a:t>
            </a:r>
          </a:p>
        </p:txBody>
      </p:sp>
      <p:sp>
        <p:nvSpPr>
          <p:cNvPr id="55350" name="Oval 2"/>
          <p:cNvSpPr>
            <a:spLocks noChangeArrowheads="1"/>
          </p:cNvSpPr>
          <p:nvPr/>
        </p:nvSpPr>
        <p:spPr bwMode="auto">
          <a:xfrm>
            <a:off x="7110148" y="2743200"/>
            <a:ext cx="10969943" cy="1739900"/>
          </a:xfrm>
          <a:prstGeom prst="ellipse">
            <a:avLst/>
          </a:prstGeom>
          <a:gradFill rotWithShape="1">
            <a:gsLst>
              <a:gs pos="0">
                <a:srgbClr val="002060"/>
              </a:gs>
              <a:gs pos="34000">
                <a:srgbClr val="002060"/>
              </a:gs>
              <a:gs pos="55000">
                <a:srgbClr val="002060"/>
              </a:gs>
              <a:gs pos="75000">
                <a:srgbClr val="D1C39F"/>
              </a:gs>
              <a:gs pos="100000">
                <a:srgbClr val="F0EBD5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lIns="217673" tIns="108836" rIns="217673" bIns="108836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55351" name="Text Box 10"/>
          <p:cNvSpPr txBox="1">
            <a:spLocks noChangeArrowheads="1"/>
          </p:cNvSpPr>
          <p:nvPr/>
        </p:nvSpPr>
        <p:spPr bwMode="auto">
          <a:xfrm>
            <a:off x="7110148" y="4521716"/>
            <a:ext cx="13814002" cy="77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217673" tIns="108836" rIns="217673" bIns="10883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                4</a:t>
            </a:r>
            <a:r>
              <a:rPr lang="ja-JP" altLang="en-US" dirty="0">
                <a:solidFill>
                  <a:srgbClr val="000000"/>
                </a:solidFill>
                <a:latin typeface="Calibri" charset="0"/>
              </a:rPr>
              <a:t>”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    8</a:t>
            </a:r>
            <a:r>
              <a:rPr lang="ja-JP" altLang="en-US" dirty="0">
                <a:solidFill>
                  <a:srgbClr val="000000"/>
                </a:solidFill>
                <a:latin typeface="Calibri" charset="0"/>
              </a:rPr>
              <a:t>”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    12</a:t>
            </a:r>
            <a:r>
              <a:rPr lang="ja-JP" altLang="en-US" dirty="0">
                <a:solidFill>
                  <a:srgbClr val="000000"/>
                </a:solidFill>
                <a:latin typeface="Calibri" charset="0"/>
              </a:rPr>
              <a:t>”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     16</a:t>
            </a:r>
            <a:r>
              <a:rPr lang="ja-JP" altLang="en-US" dirty="0">
                <a:solidFill>
                  <a:srgbClr val="000000"/>
                </a:solidFill>
                <a:latin typeface="Calibri" charset="0"/>
              </a:rPr>
              <a:t>”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     20</a:t>
            </a:r>
            <a:r>
              <a:rPr lang="ja-JP" altLang="en-US" dirty="0">
                <a:solidFill>
                  <a:srgbClr val="000000"/>
                </a:solidFill>
                <a:latin typeface="Calibri" charset="0"/>
              </a:rPr>
              <a:t>”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    24</a:t>
            </a:r>
            <a:r>
              <a:rPr lang="ja-JP" altLang="en-US" dirty="0">
                <a:solidFill>
                  <a:srgbClr val="000000"/>
                </a:solidFill>
                <a:latin typeface="Calibri" charset="0"/>
              </a:rPr>
              <a:t>”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    28</a:t>
            </a:r>
            <a:r>
              <a:rPr lang="ja-JP" altLang="en-US" dirty="0">
                <a:solidFill>
                  <a:srgbClr val="000000"/>
                </a:solidFill>
                <a:latin typeface="Calibri" charset="0"/>
              </a:rPr>
              <a:t>”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     32</a:t>
            </a:r>
            <a:r>
              <a:rPr lang="ja-JP" altLang="en-US" dirty="0">
                <a:solidFill>
                  <a:srgbClr val="000000"/>
                </a:solidFill>
                <a:latin typeface="Calibri" charset="0"/>
              </a:rPr>
              <a:t>”</a:t>
            </a:r>
            <a:endParaRPr lang="en-US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5352" name="TextBox 158"/>
          <p:cNvSpPr txBox="1">
            <a:spLocks noChangeArrowheads="1"/>
          </p:cNvSpPr>
          <p:nvPr/>
        </p:nvSpPr>
        <p:spPr bwMode="auto">
          <a:xfrm>
            <a:off x="7414869" y="4521716"/>
            <a:ext cx="1828324" cy="77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673" tIns="108836" rIns="217673" bIns="10883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err="1">
                <a:latin typeface="Calibri" charset="0"/>
              </a:rPr>
              <a:t>S</a:t>
            </a:r>
            <a:r>
              <a:rPr lang="en-US" baseline="-25000" dirty="0" err="1">
                <a:latin typeface="Calibri" charset="0"/>
              </a:rPr>
              <a:t>v</a:t>
            </a:r>
            <a:r>
              <a:rPr lang="en-US" dirty="0">
                <a:latin typeface="Calibri" charset="0"/>
              </a:rPr>
              <a:t> = </a:t>
            </a:r>
          </a:p>
        </p:txBody>
      </p:sp>
      <p:sp>
        <p:nvSpPr>
          <p:cNvPr id="55353" name="Text Box 4"/>
          <p:cNvSpPr txBox="1">
            <a:spLocks noChangeArrowheads="1"/>
          </p:cNvSpPr>
          <p:nvPr/>
        </p:nvSpPr>
        <p:spPr bwMode="auto">
          <a:xfrm>
            <a:off x="16251767" y="3200400"/>
            <a:ext cx="2640912" cy="77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217673" tIns="108836" rIns="217673" bIns="10883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  <a:latin typeface="Calibri" charset="0"/>
              </a:rPr>
              <a:t>MSE</a:t>
            </a:r>
            <a:r>
              <a:rPr lang="en-US">
                <a:latin typeface="Calibri" charset="0"/>
              </a:rPr>
              <a:t> </a:t>
            </a:r>
          </a:p>
        </p:txBody>
      </p:sp>
      <p:sp>
        <p:nvSpPr>
          <p:cNvPr id="55354" name="Text Box 3"/>
          <p:cNvSpPr txBox="1">
            <a:spLocks noChangeArrowheads="1"/>
          </p:cNvSpPr>
          <p:nvPr/>
        </p:nvSpPr>
        <p:spPr bwMode="auto">
          <a:xfrm>
            <a:off x="7110148" y="3200400"/>
            <a:ext cx="2640912" cy="77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217673" tIns="108836" rIns="217673" bIns="10883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 charset="0"/>
              </a:rPr>
              <a:t>GRS</a:t>
            </a:r>
          </a:p>
        </p:txBody>
      </p:sp>
      <p:sp>
        <p:nvSpPr>
          <p:cNvPr id="55355" name="TextBox 58"/>
          <p:cNvSpPr txBox="1">
            <a:spLocks noChangeArrowheads="1"/>
          </p:cNvSpPr>
          <p:nvPr/>
        </p:nvSpPr>
        <p:spPr bwMode="auto">
          <a:xfrm>
            <a:off x="1625177" y="2895600"/>
            <a:ext cx="5078677" cy="77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673" tIns="108836" rIns="217673" bIns="10883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Composite</a:t>
            </a:r>
          </a:p>
        </p:txBody>
      </p:sp>
      <p:sp>
        <p:nvSpPr>
          <p:cNvPr id="55356" name="TextBox 59"/>
          <p:cNvSpPr txBox="1">
            <a:spLocks noChangeArrowheads="1"/>
          </p:cNvSpPr>
          <p:nvPr/>
        </p:nvSpPr>
        <p:spPr bwMode="auto">
          <a:xfrm>
            <a:off x="18689531" y="3048000"/>
            <a:ext cx="3656648" cy="77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673" tIns="108836" rIns="217673" bIns="10883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dirty="0">
                <a:solidFill>
                  <a:srgbClr val="000000"/>
                </a:solidFill>
              </a:rPr>
              <a:t>Tie-back</a:t>
            </a: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893627" y="144392"/>
            <a:ext cx="16570758" cy="1097280"/>
          </a:xfrm>
          <a:prstGeom prst="rect">
            <a:avLst/>
          </a:prstGeom>
          <a:noFill/>
          <a:ln>
            <a:noFill/>
          </a:ln>
        </p:spPr>
        <p:txBody>
          <a:bodyPr vert="horz" lIns="217673" tIns="108836" rIns="217673" bIns="108836" rtlCol="0" anchor="ctr">
            <a:noAutofit/>
          </a:bodyPr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Reinforcement spacing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60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R:\Adams\MP\mp 2400 21A sv8 no blk\IMG_33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377650" cy="137164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111561" y="1"/>
            <a:ext cx="4266089" cy="1327793"/>
          </a:xfrm>
          <a:prstGeom prst="rect">
            <a:avLst/>
          </a:prstGeom>
          <a:solidFill>
            <a:srgbClr val="FF0000"/>
          </a:solidFill>
        </p:spPr>
        <p:txBody>
          <a:bodyPr wrap="square" lIns="217673" tIns="108836" rIns="217673" bIns="108836" rtlCol="0">
            <a:spAutoFit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0.5 </a:t>
            </a:r>
            <a:r>
              <a:rPr lang="en-US" dirty="0" err="1" smtClean="0">
                <a:solidFill>
                  <a:srgbClr val="FFFF00"/>
                </a:solidFill>
              </a:rPr>
              <a:t>ksf</a:t>
            </a:r>
            <a:endParaRPr lang="en-US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(25 </a:t>
            </a:r>
            <a:r>
              <a:rPr lang="en-US" dirty="0" err="1" smtClean="0">
                <a:solidFill>
                  <a:srgbClr val="FFFF00"/>
                </a:solidFill>
              </a:rPr>
              <a:t>kPa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294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R:\Adams\MP\mp 2400 21A sv8 no blk\IMG_33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24377650" cy="137164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111561" y="1"/>
            <a:ext cx="4266089" cy="1327793"/>
          </a:xfrm>
          <a:prstGeom prst="rect">
            <a:avLst/>
          </a:prstGeom>
          <a:solidFill>
            <a:srgbClr val="FF0000"/>
          </a:solidFill>
        </p:spPr>
        <p:txBody>
          <a:bodyPr wrap="square" lIns="217673" tIns="108836" rIns="217673" bIns="108836" rtlCol="0">
            <a:spAutoFit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4.1 </a:t>
            </a:r>
            <a:r>
              <a:rPr lang="en-US" dirty="0" err="1" smtClean="0">
                <a:solidFill>
                  <a:srgbClr val="FFFF00"/>
                </a:solidFill>
              </a:rPr>
              <a:t>ksf</a:t>
            </a:r>
            <a:endParaRPr lang="en-US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(196 </a:t>
            </a:r>
            <a:r>
              <a:rPr lang="en-US" dirty="0" err="1" smtClean="0">
                <a:solidFill>
                  <a:srgbClr val="FFFF00"/>
                </a:solidFill>
              </a:rPr>
              <a:t>kPa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69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R:\Adams\MP\mp 2400 21A sv8 no blk\IMG_3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377650" cy="1371643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111561" y="1"/>
            <a:ext cx="4266089" cy="1327793"/>
          </a:xfrm>
          <a:prstGeom prst="rect">
            <a:avLst/>
          </a:prstGeom>
          <a:solidFill>
            <a:srgbClr val="FF0000"/>
          </a:solidFill>
        </p:spPr>
        <p:txBody>
          <a:bodyPr wrap="square" lIns="217673" tIns="108836" rIns="217673" bIns="108836" rtlCol="0">
            <a:spAutoFit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5.9 </a:t>
            </a:r>
            <a:r>
              <a:rPr lang="en-US" dirty="0" err="1" smtClean="0">
                <a:solidFill>
                  <a:srgbClr val="FFFF00"/>
                </a:solidFill>
              </a:rPr>
              <a:t>ksf</a:t>
            </a:r>
            <a:endParaRPr lang="en-US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(282 </a:t>
            </a:r>
            <a:r>
              <a:rPr lang="en-US" dirty="0" err="1" smtClean="0">
                <a:solidFill>
                  <a:srgbClr val="FFFF00"/>
                </a:solidFill>
              </a:rPr>
              <a:t>kPa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807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R:\Adams\MP\mp 2400 21A sv8 no blk\IMG_3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377650" cy="137164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111561" y="1"/>
            <a:ext cx="4266089" cy="1327793"/>
          </a:xfrm>
          <a:prstGeom prst="rect">
            <a:avLst/>
          </a:prstGeom>
          <a:solidFill>
            <a:srgbClr val="FF0000"/>
          </a:solidFill>
        </p:spPr>
        <p:txBody>
          <a:bodyPr wrap="square" lIns="217673" tIns="108836" rIns="217673" bIns="108836" rtlCol="0">
            <a:spAutoFit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8.5 </a:t>
            </a:r>
            <a:r>
              <a:rPr lang="en-US" dirty="0" err="1" smtClean="0">
                <a:solidFill>
                  <a:srgbClr val="FFFF00"/>
                </a:solidFill>
              </a:rPr>
              <a:t>ksf</a:t>
            </a:r>
            <a:endParaRPr lang="en-US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(407 </a:t>
            </a:r>
            <a:r>
              <a:rPr lang="en-US" dirty="0" err="1" smtClean="0">
                <a:solidFill>
                  <a:srgbClr val="FFFF00"/>
                </a:solidFill>
              </a:rPr>
              <a:t>kPa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99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R:\Adams\MP\mp 2400 21A sv8 no blk\IMG_3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24377650" cy="137164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111561" y="1"/>
            <a:ext cx="4266089" cy="1327793"/>
          </a:xfrm>
          <a:prstGeom prst="rect">
            <a:avLst/>
          </a:prstGeom>
          <a:solidFill>
            <a:srgbClr val="FF0000"/>
          </a:solidFill>
        </p:spPr>
        <p:txBody>
          <a:bodyPr wrap="square" lIns="217673" tIns="108836" rIns="217673" bIns="108836" rtlCol="0">
            <a:spAutoFit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11.3 </a:t>
            </a:r>
            <a:r>
              <a:rPr lang="en-US" dirty="0" err="1" smtClean="0">
                <a:solidFill>
                  <a:srgbClr val="FFFF00"/>
                </a:solidFill>
              </a:rPr>
              <a:t>ksf</a:t>
            </a:r>
            <a:endParaRPr lang="en-US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(541 </a:t>
            </a:r>
            <a:r>
              <a:rPr lang="en-US" dirty="0" err="1" smtClean="0">
                <a:solidFill>
                  <a:srgbClr val="FFFF00"/>
                </a:solidFill>
              </a:rPr>
              <a:t>kPa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83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46566" y="8688812"/>
            <a:ext cx="4484519" cy="191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49" cy="13715857"/>
          </a:xfrm>
          <a:prstGeom prst="rect">
            <a:avLst/>
          </a:prstGeom>
        </p:spPr>
      </p:pic>
      <p:sp>
        <p:nvSpPr>
          <p:cNvPr id="8" name="object 4"/>
          <p:cNvSpPr txBox="1"/>
          <p:nvPr/>
        </p:nvSpPr>
        <p:spPr>
          <a:xfrm>
            <a:off x="0" y="3374501"/>
            <a:ext cx="24377650" cy="12372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400" marR="6160" algn="ctr">
              <a:lnSpc>
                <a:spcPct val="100600"/>
              </a:lnSpc>
            </a:pPr>
            <a:r>
              <a:rPr lang="en-US" sz="8000" b="1" spc="18" dirty="0" smtClean="0">
                <a:solidFill>
                  <a:srgbClr val="FFFFFF"/>
                </a:solidFill>
                <a:latin typeface="+mj-lt"/>
                <a:cs typeface="Open Sans Light"/>
              </a:rPr>
              <a:t>HISTORY</a:t>
            </a:r>
            <a:endParaRPr sz="8000" b="1" dirty="0">
              <a:latin typeface="+mj-lt"/>
              <a:cs typeface="Open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14625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R:\Adams\MP\mp 2400 21A sv8 no blk\IMG_3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24377650" cy="137164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111561" y="1"/>
            <a:ext cx="4266089" cy="1327793"/>
          </a:xfrm>
          <a:prstGeom prst="rect">
            <a:avLst/>
          </a:prstGeom>
          <a:solidFill>
            <a:srgbClr val="FF0000"/>
          </a:solidFill>
        </p:spPr>
        <p:txBody>
          <a:bodyPr wrap="square" lIns="217673" tIns="108836" rIns="217673" bIns="108836" rtlCol="0">
            <a:spAutoFit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15.3 </a:t>
            </a:r>
            <a:r>
              <a:rPr lang="en-US" dirty="0" err="1" smtClean="0">
                <a:solidFill>
                  <a:srgbClr val="FFFF00"/>
                </a:solidFill>
              </a:rPr>
              <a:t>ksf</a:t>
            </a:r>
            <a:endParaRPr lang="en-US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(733 </a:t>
            </a:r>
            <a:r>
              <a:rPr lang="en-US" dirty="0" err="1" smtClean="0">
                <a:solidFill>
                  <a:srgbClr val="FFFF00"/>
                </a:solidFill>
              </a:rPr>
              <a:t>kPa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20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R:\Adams\MP\mp 2400 21A sv8 no blk\IMG_3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377650" cy="137164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111561" y="1"/>
            <a:ext cx="4266089" cy="1327793"/>
          </a:xfrm>
          <a:prstGeom prst="rect">
            <a:avLst/>
          </a:prstGeom>
          <a:solidFill>
            <a:srgbClr val="FF0000"/>
          </a:solidFill>
        </p:spPr>
        <p:txBody>
          <a:bodyPr wrap="square" lIns="217673" tIns="108836" rIns="217673" bIns="108836" rtlCol="0">
            <a:spAutoFit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18.1 </a:t>
            </a:r>
            <a:r>
              <a:rPr lang="en-US" dirty="0" err="1" smtClean="0">
                <a:solidFill>
                  <a:srgbClr val="FFFF00"/>
                </a:solidFill>
              </a:rPr>
              <a:t>ksf</a:t>
            </a:r>
            <a:endParaRPr lang="en-US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(867 </a:t>
            </a:r>
            <a:r>
              <a:rPr lang="en-US" dirty="0" err="1" smtClean="0">
                <a:solidFill>
                  <a:srgbClr val="FFFF00"/>
                </a:solidFill>
              </a:rPr>
              <a:t>kPa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42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R:\Adams\MP\mp 2400 21A sv8 no blk\IMG_33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294" y="5334000"/>
            <a:ext cx="11105800" cy="6248840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2589" y="1676400"/>
            <a:ext cx="22752473" cy="2286000"/>
          </a:xfrm>
        </p:spPr>
        <p:txBody>
          <a:bodyPr>
            <a:normAutofit/>
          </a:bodyPr>
          <a:lstStyle/>
          <a:p>
            <a:r>
              <a:rPr lang="en-US" sz="4400" b="0" dirty="0" smtClean="0">
                <a:solidFill>
                  <a:srgbClr val="000000"/>
                </a:solidFill>
              </a:rPr>
              <a:t>2400 </a:t>
            </a:r>
            <a:r>
              <a:rPr lang="en-US" sz="4400" b="0" dirty="0">
                <a:solidFill>
                  <a:srgbClr val="000000"/>
                </a:solidFill>
              </a:rPr>
              <a:t>lb/ft @ 8” Spacing, No CMU Facing, &lt;0.5% strain</a:t>
            </a:r>
            <a:br>
              <a:rPr lang="en-US" sz="4400" b="0" dirty="0">
                <a:solidFill>
                  <a:srgbClr val="000000"/>
                </a:solidFill>
              </a:rPr>
            </a:br>
            <a:r>
              <a:rPr lang="en-US" sz="4400" b="0" dirty="0" smtClean="0">
                <a:solidFill>
                  <a:srgbClr val="000000"/>
                </a:solidFill>
              </a:rPr>
              <a:t/>
            </a:r>
            <a:br>
              <a:rPr lang="en-US" sz="4400" b="0" dirty="0" smtClean="0">
                <a:solidFill>
                  <a:srgbClr val="000000"/>
                </a:solidFill>
              </a:rPr>
            </a:br>
            <a:r>
              <a:rPr lang="en-US" sz="4400" b="0" dirty="0" smtClean="0">
                <a:solidFill>
                  <a:srgbClr val="000000"/>
                </a:solidFill>
              </a:rPr>
              <a:t>18,000 </a:t>
            </a:r>
            <a:r>
              <a:rPr lang="en-US" sz="4400" b="0" dirty="0" err="1">
                <a:solidFill>
                  <a:srgbClr val="000000"/>
                </a:solidFill>
              </a:rPr>
              <a:t>lb</a:t>
            </a:r>
            <a:r>
              <a:rPr lang="en-US" sz="4400" b="0" dirty="0">
                <a:solidFill>
                  <a:srgbClr val="000000"/>
                </a:solidFill>
              </a:rPr>
              <a:t>/</a:t>
            </a:r>
            <a:r>
              <a:rPr lang="en-US" sz="4400" b="0" dirty="0" err="1">
                <a:solidFill>
                  <a:srgbClr val="000000"/>
                </a:solidFill>
              </a:rPr>
              <a:t>ft</a:t>
            </a:r>
            <a:r>
              <a:rPr lang="en-US" sz="4400" b="0" dirty="0">
                <a:solidFill>
                  <a:srgbClr val="000000"/>
                </a:solidFill>
              </a:rPr>
              <a:t> shown in Post-Picture</a:t>
            </a:r>
          </a:p>
        </p:txBody>
      </p:sp>
      <p:pic>
        <p:nvPicPr>
          <p:cNvPr id="9" name="Picture 2" descr="R:\Adams\MP\mp 2400 21A sv8 no blk\IMG_3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5119" y="5334000"/>
            <a:ext cx="11173090" cy="62867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078677" y="4410670"/>
            <a:ext cx="6907001" cy="773796"/>
          </a:xfrm>
          <a:prstGeom prst="rect">
            <a:avLst/>
          </a:prstGeom>
          <a:noFill/>
        </p:spPr>
        <p:txBody>
          <a:bodyPr wrap="square" lIns="217673" tIns="108836" rIns="217673" bIns="108836" rtlCol="0">
            <a:sp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000000"/>
                </a:solidFill>
              </a:rPr>
              <a:t>Pre-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267502" y="4410670"/>
            <a:ext cx="3047206" cy="773796"/>
          </a:xfrm>
          <a:prstGeom prst="rect">
            <a:avLst/>
          </a:prstGeom>
          <a:noFill/>
        </p:spPr>
        <p:txBody>
          <a:bodyPr wrap="square" lIns="217673" tIns="108836" rIns="217673" bIns="108836" rtlCol="0">
            <a:sp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000000"/>
                </a:solidFill>
              </a:rPr>
              <a:t>Post</a:t>
            </a:r>
            <a:r>
              <a:rPr lang="en-US" b="1" dirty="0" smtClean="0">
                <a:solidFill>
                  <a:srgbClr val="FFFF00"/>
                </a:solidFill>
              </a:rPr>
              <a:t>-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3627" y="144392"/>
            <a:ext cx="16570758" cy="1097280"/>
          </a:xfrm>
          <a:prstGeom prst="rect">
            <a:avLst/>
          </a:prstGeom>
          <a:noFill/>
          <a:ln>
            <a:noFill/>
          </a:ln>
        </p:spPr>
        <p:txBody>
          <a:bodyPr vert="horz" lIns="217673" tIns="108836" rIns="217673" bIns="108836" rtlCol="0" anchor="ctr">
            <a:noAutofit/>
          </a:bodyPr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Performance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850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02" y="1571731"/>
            <a:ext cx="21534051" cy="100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17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7" t="12033" r="22649" b="1073"/>
          <a:stretch/>
        </p:blipFill>
        <p:spPr bwMode="auto">
          <a:xfrm>
            <a:off x="16228325" y="1621970"/>
            <a:ext cx="7495275" cy="733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93627" y="227226"/>
            <a:ext cx="16570758" cy="1097280"/>
          </a:xfrm>
          <a:prstGeom prst="rect">
            <a:avLst/>
          </a:prstGeom>
          <a:noFill/>
          <a:ln>
            <a:noFill/>
          </a:ln>
        </p:spPr>
        <p:txBody>
          <a:bodyPr vert="horz" lIns="217673" tIns="108836" rIns="217673" bIns="108836" rtlCol="0" anchor="ctr">
            <a:noAutofit/>
          </a:bodyPr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Reference materials</a:t>
            </a:r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3627" y="1621970"/>
            <a:ext cx="7329903" cy="9477830"/>
          </a:xfr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753" y="1621970"/>
            <a:ext cx="7303872" cy="947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53436" y="11134635"/>
            <a:ext cx="27508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Science</a:t>
            </a:r>
          </a:p>
          <a:p>
            <a:pPr algn="ctr"/>
            <a:r>
              <a:rPr lang="en-US" dirty="0" smtClean="0"/>
              <a:t>(Research)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950156" y="11134635"/>
            <a:ext cx="29562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Application</a:t>
            </a:r>
          </a:p>
          <a:p>
            <a:pPr algn="ctr"/>
            <a:r>
              <a:rPr lang="en-US" dirty="0" smtClean="0"/>
              <a:t>(Engineering)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493176" y="8957754"/>
            <a:ext cx="3110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Sample Guide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25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46566" y="8688812"/>
            <a:ext cx="4484519" cy="191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49" cy="13715857"/>
          </a:xfrm>
          <a:prstGeom prst="rect">
            <a:avLst/>
          </a:prstGeom>
        </p:spPr>
      </p:pic>
      <p:sp>
        <p:nvSpPr>
          <p:cNvPr id="8" name="object 4"/>
          <p:cNvSpPr txBox="1"/>
          <p:nvPr/>
        </p:nvSpPr>
        <p:spPr>
          <a:xfrm>
            <a:off x="0" y="3374501"/>
            <a:ext cx="24377650" cy="12372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400" marR="6160" algn="ctr">
              <a:lnSpc>
                <a:spcPct val="100600"/>
              </a:lnSpc>
            </a:pPr>
            <a:r>
              <a:rPr lang="en-US" sz="8000" b="1" spc="18" dirty="0" smtClean="0">
                <a:solidFill>
                  <a:srgbClr val="FFFFFF"/>
                </a:solidFill>
                <a:latin typeface="+mj-lt"/>
                <a:cs typeface="Open Sans Light"/>
              </a:rPr>
              <a:t>APPLICATION</a:t>
            </a:r>
            <a:endParaRPr sz="8000" b="1" dirty="0">
              <a:latin typeface="+mj-lt"/>
              <a:cs typeface="Open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419167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ingle Corner Rectangle 2"/>
          <p:cNvSpPr/>
          <p:nvPr/>
        </p:nvSpPr>
        <p:spPr>
          <a:xfrm>
            <a:off x="0" y="2641600"/>
            <a:ext cx="24377650" cy="11074400"/>
          </a:xfrm>
          <a:prstGeom prst="round1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41600" y="1576190"/>
            <a:ext cx="17627600" cy="1214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93627" y="227226"/>
            <a:ext cx="16570758" cy="1097280"/>
          </a:xfrm>
          <a:prstGeom prst="rect">
            <a:avLst/>
          </a:prstGeom>
          <a:noFill/>
          <a:ln>
            <a:noFill/>
          </a:ln>
        </p:spPr>
        <p:txBody>
          <a:bodyPr vert="horz" lIns="217673" tIns="108836" rIns="217673" bIns="108836" rtlCol="0" anchor="ctr">
            <a:noAutofit/>
          </a:bodyPr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Bridge abutments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387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bobbar-R1-E07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6271" y="1705120"/>
            <a:ext cx="24569294" cy="12443140"/>
          </a:xfrm>
          <a:noFill/>
        </p:spPr>
      </p:pic>
      <p:sp>
        <p:nvSpPr>
          <p:cNvPr id="3" name="TextBox 78"/>
          <p:cNvSpPr txBox="1">
            <a:spLocks noChangeArrowheads="1"/>
          </p:cNvSpPr>
          <p:nvPr/>
        </p:nvSpPr>
        <p:spPr bwMode="auto">
          <a:xfrm>
            <a:off x="1664748" y="1932804"/>
            <a:ext cx="10383074" cy="485183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217673" tIns="108836" rIns="217673" bIns="10883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300" b="1" u="sng" dirty="0">
                <a:ln>
                  <a:solidFill>
                    <a:schemeClr val="bg1"/>
                  </a:solidFill>
                </a:ln>
                <a:cs typeface="Arial" charset="0"/>
              </a:rPr>
              <a:t>GRS Benefits</a:t>
            </a:r>
          </a:p>
          <a:p>
            <a:pPr eaLnBrk="1" hangingPunct="1">
              <a:buFontTx/>
              <a:buAutoNum type="arabicPeriod"/>
            </a:pPr>
            <a:r>
              <a:rPr lang="en-US" sz="4300" b="1" dirty="0">
                <a:ln>
                  <a:solidFill>
                    <a:schemeClr val="bg1"/>
                  </a:solidFill>
                </a:ln>
                <a:cs typeface="Arial" charset="0"/>
              </a:rPr>
              <a:t>Reduced Construction Cost (25-60%)</a:t>
            </a:r>
          </a:p>
          <a:p>
            <a:pPr eaLnBrk="1" hangingPunct="1">
              <a:buFontTx/>
              <a:buAutoNum type="arabicPeriod"/>
            </a:pPr>
            <a:r>
              <a:rPr lang="en-US" sz="4300" b="1" dirty="0">
                <a:ln>
                  <a:solidFill>
                    <a:schemeClr val="bg1"/>
                  </a:solidFill>
                </a:ln>
                <a:cs typeface="Arial" charset="0"/>
              </a:rPr>
              <a:t>Reduced Construction Time</a:t>
            </a:r>
          </a:p>
          <a:p>
            <a:pPr eaLnBrk="1" hangingPunct="1">
              <a:buFontTx/>
              <a:buAutoNum type="arabicPeriod"/>
            </a:pPr>
            <a:r>
              <a:rPr lang="en-US" sz="4300" b="1" dirty="0">
                <a:ln>
                  <a:solidFill>
                    <a:schemeClr val="bg1"/>
                  </a:solidFill>
                </a:ln>
                <a:cs typeface="Arial" charset="0"/>
              </a:rPr>
              <a:t>Less Weather Dependent</a:t>
            </a:r>
          </a:p>
          <a:p>
            <a:pPr eaLnBrk="1" hangingPunct="1">
              <a:buFontTx/>
              <a:buAutoNum type="arabicPeriod"/>
            </a:pPr>
            <a:r>
              <a:rPr lang="en-US" sz="4300" b="1" dirty="0">
                <a:ln>
                  <a:solidFill>
                    <a:schemeClr val="bg1"/>
                  </a:solidFill>
                </a:ln>
                <a:cs typeface="Arial" charset="0"/>
              </a:rPr>
              <a:t>Field Modified Design – Flexible</a:t>
            </a:r>
          </a:p>
          <a:p>
            <a:pPr eaLnBrk="1" hangingPunct="1">
              <a:buFontTx/>
              <a:buAutoNum type="arabicPeriod"/>
            </a:pPr>
            <a:r>
              <a:rPr lang="en-US" sz="4300" b="1" dirty="0">
                <a:ln>
                  <a:solidFill>
                    <a:schemeClr val="bg1"/>
                  </a:solidFill>
                </a:ln>
                <a:cs typeface="Arial" charset="0"/>
              </a:rPr>
              <a:t>QA/QC Advantages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93627" y="144392"/>
            <a:ext cx="16570758" cy="1097280"/>
          </a:xfrm>
          <a:prstGeom prst="rect">
            <a:avLst/>
          </a:prstGeom>
          <a:noFill/>
          <a:ln>
            <a:noFill/>
          </a:ln>
        </p:spPr>
        <p:txBody>
          <a:bodyPr vert="horz" lIns="217673" tIns="108836" rIns="217673" bIns="108836" rtlCol="0" anchor="ctr">
            <a:noAutofit/>
          </a:bodyPr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Bridge Abutment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45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/>
    </mc:Choice>
    <mc:Fallback xmlns="">
      <p:transition spd="slow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Content Placeholder 2" descr="photo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" b="2402"/>
          <a:stretch>
            <a:fillRect/>
          </a:stretch>
        </p:blipFill>
        <p:spPr>
          <a:xfrm>
            <a:off x="-1269669" y="0"/>
            <a:ext cx="25715035" cy="13716000"/>
          </a:xfrm>
        </p:spPr>
      </p:pic>
    </p:spTree>
    <p:extLst>
      <p:ext uri="{BB962C8B-B14F-4D97-AF65-F5344CB8AC3E}">
        <p14:creationId xmlns:p14="http://schemas.microsoft.com/office/powerpoint/2010/main" val="28325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/>
    </mc:Choice>
    <mc:Fallback xmlns="">
      <p:transition spd="slow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Cambria" charset="0"/>
            </a:endParaRPr>
          </a:p>
        </p:txBody>
      </p:sp>
      <p:pic>
        <p:nvPicPr>
          <p:cNvPr id="119811" name="Picture 4" descr="calvin bridge 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5177" y="-1524000"/>
            <a:ext cx="29253180" cy="161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5941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bbar-R1-E047"/>
          <p:cNvPicPr>
            <a:picLocks noGrp="1"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19640" y="1565560"/>
            <a:ext cx="14443871" cy="10602807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93627" y="144392"/>
            <a:ext cx="16570758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is GRS or GCS?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698511" y="2509027"/>
            <a:ext cx="8075889" cy="8402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Geosynthetically </a:t>
            </a:r>
            <a:r>
              <a:rPr lang="en-US" sz="5400" b="1" u="sng" dirty="0" smtClean="0"/>
              <a:t>Reinforced</a:t>
            </a:r>
            <a:r>
              <a:rPr lang="en-US" sz="5400" dirty="0" smtClean="0"/>
              <a:t> Soil (GRS)</a:t>
            </a:r>
          </a:p>
          <a:p>
            <a:endParaRPr lang="en-US" sz="5400" dirty="0" smtClean="0"/>
          </a:p>
          <a:p>
            <a:r>
              <a:rPr lang="en-US" sz="5400" dirty="0" smtClean="0"/>
              <a:t>Geosynthetically </a:t>
            </a:r>
            <a:r>
              <a:rPr lang="en-US" sz="5400" b="1" u="sng" dirty="0" smtClean="0"/>
              <a:t>Confined</a:t>
            </a:r>
            <a:r>
              <a:rPr lang="en-US" sz="5400" dirty="0" smtClean="0"/>
              <a:t> Soil (GCS)</a:t>
            </a:r>
          </a:p>
          <a:p>
            <a:endParaRPr lang="en-US" sz="5400" dirty="0" smtClean="0"/>
          </a:p>
          <a:p>
            <a:r>
              <a:rPr lang="en-US" sz="5400" dirty="0" smtClean="0"/>
              <a:t>An engineered fill of closely spaced alternating layers of compacted granular fill.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936513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/>
        </p:nvSpPr>
        <p:spPr>
          <a:xfrm>
            <a:off x="0" y="2641600"/>
            <a:ext cx="24377650" cy="11074400"/>
          </a:xfrm>
          <a:prstGeom prst="round1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5649" name="Content Placeholder 2" descr="scour micropile 1.pn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8883" y="1492250"/>
            <a:ext cx="21939885" cy="10274300"/>
          </a:xfrm>
        </p:spPr>
      </p:pic>
      <p:cxnSp>
        <p:nvCxnSpPr>
          <p:cNvPr id="155650" name="Straight Connector 3"/>
          <p:cNvCxnSpPr>
            <a:cxnSpLocks noChangeShapeType="1"/>
          </p:cNvCxnSpPr>
          <p:nvPr/>
        </p:nvCxnSpPr>
        <p:spPr bwMode="auto">
          <a:xfrm>
            <a:off x="6297560" y="9880600"/>
            <a:ext cx="1015735" cy="2133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5651" name="Straight Connector 5"/>
          <p:cNvCxnSpPr>
            <a:cxnSpLocks noChangeShapeType="1"/>
          </p:cNvCxnSpPr>
          <p:nvPr/>
        </p:nvCxnSpPr>
        <p:spPr bwMode="auto">
          <a:xfrm flipH="1">
            <a:off x="16861208" y="9880600"/>
            <a:ext cx="1218883" cy="2133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385299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bobbar-R1-E13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44339" y="0"/>
            <a:ext cx="27080083" cy="13919200"/>
          </a:xfrm>
          <a:noFill/>
        </p:spPr>
      </p:pic>
    </p:spTree>
    <p:extLst>
      <p:ext uri="{BB962C8B-B14F-4D97-AF65-F5344CB8AC3E}">
        <p14:creationId xmlns:p14="http://schemas.microsoft.com/office/powerpoint/2010/main" val="91578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/>
    </mc:Choice>
    <mc:Fallback xmlns="">
      <p:transition spd="slow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ingle Corner Rectangle 9"/>
          <p:cNvSpPr/>
          <p:nvPr/>
        </p:nvSpPr>
        <p:spPr>
          <a:xfrm>
            <a:off x="0" y="0"/>
            <a:ext cx="26466800" cy="13716000"/>
          </a:xfrm>
          <a:prstGeom prst="round1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P7301421.JPG"/>
          <p:cNvPicPr>
            <a:picLocks noGrp="1" noChangeAspect="1"/>
          </p:cNvPicPr>
          <p:nvPr>
            <p:ph type="pic" sz="quarter" idx="32"/>
          </p:nvPr>
        </p:nvPicPr>
        <p:blipFill>
          <a:blip r:embed="rId2" cstate="print"/>
          <a:srcRect t="12402" b="12402"/>
          <a:stretch>
            <a:fillRect/>
          </a:stretch>
        </p:blipFill>
        <p:spPr bwMode="auto">
          <a:xfrm>
            <a:off x="0" y="0"/>
            <a:ext cx="121602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026" descr="P6230168"/>
          <p:cNvPicPr>
            <a:picLocks noGrp="1" noChangeAspect="1" noChangeArrowheads="1"/>
          </p:cNvPicPr>
          <p:nvPr>
            <p:ph type="pic" sz="quarter" idx="34"/>
          </p:nvPr>
        </p:nvPicPr>
        <p:blipFill>
          <a:blip r:embed="rId3" cstate="print"/>
          <a:srcRect t="12402" b="12402"/>
          <a:stretch>
            <a:fillRect/>
          </a:stretch>
        </p:blipFill>
        <p:spPr bwMode="auto">
          <a:xfrm>
            <a:off x="0" y="6858000"/>
            <a:ext cx="121602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P7070489"/>
          <p:cNvPicPr>
            <a:picLocks noGrp="1" noChangeAspect="1" noChangeArrowheads="1"/>
          </p:cNvPicPr>
          <p:nvPr>
            <p:ph type="pic" sz="quarter" idx="31"/>
          </p:nvPr>
        </p:nvPicPr>
        <p:blipFill>
          <a:blip r:embed="rId4" cstate="print"/>
          <a:srcRect t="12402" b="12402"/>
          <a:stretch>
            <a:fillRect/>
          </a:stretch>
        </p:blipFill>
        <p:spPr bwMode="auto">
          <a:xfrm>
            <a:off x="12160250" y="0"/>
            <a:ext cx="1236634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imagesCA43MJ7W.jpg"/>
          <p:cNvPicPr>
            <a:picLocks noGrp="1" noChangeAspect="1"/>
          </p:cNvPicPr>
          <p:nvPr>
            <p:ph type="pic" sz="quarter" idx="3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1" b="7471"/>
          <a:stretch>
            <a:fillRect/>
          </a:stretch>
        </p:blipFill>
        <p:spPr bwMode="auto">
          <a:xfrm>
            <a:off x="12160250" y="6858000"/>
            <a:ext cx="124234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1767" y="7226576"/>
            <a:ext cx="65460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Interrupt Sediment Transport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Washout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767" y="98672"/>
            <a:ext cx="16570758" cy="1097280"/>
          </a:xfrm>
          <a:prstGeom prst="rect">
            <a:avLst/>
          </a:prstGeom>
          <a:noFill/>
          <a:ln>
            <a:noFill/>
          </a:ln>
        </p:spPr>
        <p:txBody>
          <a:bodyPr vert="horz" lIns="217673" tIns="108836" rIns="217673" bIns="108836" rtlCol="0" anchor="ctr">
            <a:noAutofit/>
          </a:bodyPr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Constricted channels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1767" y="4918252"/>
            <a:ext cx="359620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Inlet Ponding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Hydraulic Uplift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65050" y="5287084"/>
            <a:ext cx="45199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High Velocity Flows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Scour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778791" y="7198100"/>
            <a:ext cx="55988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Waterfalls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Barriers to Fish Passage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779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 culverts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2" descr="bobbar-R1-E0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0" y="1498600"/>
            <a:ext cx="11548101" cy="779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5200" y="1498600"/>
            <a:ext cx="5954034" cy="8623084"/>
          </a:xfrm>
          <a:prstGeom prst="rect">
            <a:avLst/>
          </a:prstGeom>
        </p:spPr>
      </p:pic>
      <p:pic>
        <p:nvPicPr>
          <p:cNvPr id="8" name="Content Placeholder 3" descr="Calvin with Low Bed on t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18200" y="1498599"/>
            <a:ext cx="5759450" cy="8639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2101" y="9816884"/>
            <a:ext cx="8365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Higher flows while addressing many environmental concerns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43355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 descr="C:\Users\Owner\Documents\image13-9-2010\complete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09440" y="1"/>
            <a:ext cx="25676946" cy="1444625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2921000" y="10287000"/>
            <a:ext cx="42599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GRS ARCH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6659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nathanbeard:Downloads:IMG_07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426" y="1651000"/>
            <a:ext cx="23484023" cy="1206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93627" y="144392"/>
            <a:ext cx="16570758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Stream Realignment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466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2586" y="1765578"/>
            <a:ext cx="23411379" cy="12364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93627" y="144392"/>
            <a:ext cx="16570758" cy="1097280"/>
          </a:xfrm>
          <a:prstGeom prst="rect">
            <a:avLst/>
          </a:prstGeom>
          <a:noFill/>
          <a:ln>
            <a:noFill/>
          </a:ln>
        </p:spPr>
        <p:txBody>
          <a:bodyPr vert="horz" lIns="217673" tIns="108836" rIns="217673" bIns="108836" rtlCol="0" anchor="ctr">
            <a:noAutofit/>
          </a:bodyPr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Shoulder Failure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27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Complete Roadway reconstruction</a:t>
            </a:r>
            <a:endParaRPr lang="en-US" dirty="0">
              <a:latin typeface="Calibri" charset="0"/>
            </a:endParaRPr>
          </a:p>
        </p:txBody>
      </p:sp>
      <p:pic>
        <p:nvPicPr>
          <p:cNvPr id="5529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426" y="1498815"/>
            <a:ext cx="25466065" cy="12217185"/>
          </a:xfrm>
        </p:spPr>
      </p:pic>
    </p:spTree>
    <p:extLst>
      <p:ext uri="{BB962C8B-B14F-4D97-AF65-F5344CB8AC3E}">
        <p14:creationId xmlns:p14="http://schemas.microsoft.com/office/powerpoint/2010/main" val="2472065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Remote access</a:t>
            </a:r>
            <a:endParaRPr lang="en-US" dirty="0">
              <a:latin typeface="Calibri" charset="0"/>
            </a:endParaRPr>
          </a:p>
        </p:txBody>
      </p:sp>
      <p:sp>
        <p:nvSpPr>
          <p:cNvPr id="1187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mbria" charset="0"/>
              </a:rPr>
              <a:t>                                </a:t>
            </a:r>
          </a:p>
        </p:txBody>
      </p:sp>
      <p:pic>
        <p:nvPicPr>
          <p:cNvPr id="118787" name="Picture 2" descr="C:\Users\Owner\Documents\calvins wall photo yeoward ck\P5283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r="10001" b="6898"/>
          <a:stretch>
            <a:fillRect/>
          </a:stretch>
        </p:blipFill>
        <p:spPr bwMode="auto">
          <a:xfrm>
            <a:off x="637381" y="1574800"/>
            <a:ext cx="11351419" cy="94389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8" name="Picture 3" descr="C:\Users\Owner\Documents\calvins wall photo yeoward ck\P52831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1574800"/>
            <a:ext cx="11957050" cy="741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9134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Guardrail &amp; guiderail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484" y="1446630"/>
            <a:ext cx="23791166" cy="1226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346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7717" y="208499"/>
            <a:ext cx="21153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FFFF"/>
                </a:solidFill>
                <a:latin typeface="+mj-lt"/>
              </a:rPr>
              <a:t>HISTORICAL USE OF REINFORCED SOIL (200 BC)</a:t>
            </a:r>
            <a:endParaRPr lang="en-US" sz="54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Text Box 1027"/>
          <p:cNvSpPr txBox="1">
            <a:spLocks noChangeArrowheads="1"/>
          </p:cNvSpPr>
          <p:nvPr/>
        </p:nvSpPr>
        <p:spPr bwMode="auto">
          <a:xfrm>
            <a:off x="1547149" y="2367383"/>
            <a:ext cx="861250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CA" dirty="0">
                <a:solidFill>
                  <a:srgbClr val="FFFFFF"/>
                </a:solidFill>
              </a:rPr>
              <a:t>Section of the Great Wall of China constructed using layers of grass and Tamarisk (willow) twigs to reinforce granular soils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6" y="1527468"/>
            <a:ext cx="23429933" cy="1554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7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NEGATIVE BATTER</a:t>
            </a:r>
            <a:endParaRPr lang="en-US" dirty="0"/>
          </a:p>
        </p:txBody>
      </p:sp>
      <p:pic>
        <p:nvPicPr>
          <p:cNvPr id="5" name="Picture 2" descr="bobbar-R1-E086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026" y="1600200"/>
            <a:ext cx="7996373" cy="11842416"/>
          </a:xfrm>
          <a:noFill/>
        </p:spPr>
      </p:pic>
      <p:pic>
        <p:nvPicPr>
          <p:cNvPr id="6" name="Picture 5" descr="DSC0189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469" y="1600200"/>
            <a:ext cx="15789889" cy="118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33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SETTLEMENT</a:t>
            </a:r>
            <a:endParaRPr lang="en-US" dirty="0"/>
          </a:p>
        </p:txBody>
      </p:sp>
      <p:pic>
        <p:nvPicPr>
          <p:cNvPr id="6" name="Picture 2" descr="bobbar-R1-E088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199" y="1803400"/>
            <a:ext cx="11960753" cy="8077200"/>
          </a:xfrm>
          <a:noFill/>
        </p:spPr>
      </p:pic>
      <p:pic>
        <p:nvPicPr>
          <p:cNvPr id="7" name="Picture 2" descr="bobbar-R1-E091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41336" y="1803400"/>
            <a:ext cx="11436314" cy="7721600"/>
          </a:xfrm>
          <a:noFill/>
        </p:spPr>
      </p:pic>
    </p:spTree>
    <p:extLst>
      <p:ext uri="{BB962C8B-B14F-4D97-AF65-F5344CB8AC3E}">
        <p14:creationId xmlns:p14="http://schemas.microsoft.com/office/powerpoint/2010/main" val="1401613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charset="0"/>
              </a:rPr>
              <a:t>GREEN AESTHETICS</a:t>
            </a:r>
            <a:endParaRPr lang="en-US" dirty="0">
              <a:latin typeface="Times New Roman" charset="0"/>
            </a:endParaRPr>
          </a:p>
        </p:txBody>
      </p:sp>
      <p:pic>
        <p:nvPicPr>
          <p:cNvPr id="61442" name="Content Placeholder 2" descr="IMG_334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558800" y="1495466"/>
            <a:ext cx="23818850" cy="12220534"/>
          </a:xfrm>
        </p:spPr>
      </p:pic>
    </p:spTree>
    <p:extLst>
      <p:ext uri="{BB962C8B-B14F-4D97-AF65-F5344CB8AC3E}">
        <p14:creationId xmlns:p14="http://schemas.microsoft.com/office/powerpoint/2010/main" val="424697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it?</a:t>
            </a:r>
            <a:endParaRPr lang="en-US" dirty="0"/>
          </a:p>
        </p:txBody>
      </p:sp>
      <p:pic>
        <p:nvPicPr>
          <p:cNvPr id="4" name="Content Placeholder 3" descr="IMG_43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13083" y="1350166"/>
            <a:ext cx="23786767" cy="12510225"/>
          </a:xfrm>
        </p:spPr>
      </p:pic>
    </p:spTree>
    <p:extLst>
      <p:ext uri="{BB962C8B-B14F-4D97-AF65-F5344CB8AC3E}">
        <p14:creationId xmlns:p14="http://schemas.microsoft.com/office/powerpoint/2010/main" val="19540721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Vegetation Faced</a:t>
            </a:r>
            <a:endParaRPr lang="en-US" dirty="0">
              <a:latin typeface="Calibri" charset="0"/>
            </a:endParaRPr>
          </a:p>
        </p:txBody>
      </p:sp>
      <p:pic>
        <p:nvPicPr>
          <p:cNvPr id="96258" name="Picture 2" descr="C:\Documents and Settings\Owner\My Documents\My Pictures\a work folder\NorthlandTripMay08101\NorthlandTripMay081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227" y="1549538"/>
            <a:ext cx="24499758" cy="13782538"/>
          </a:xfrm>
        </p:spPr>
      </p:pic>
    </p:spTree>
    <p:extLst>
      <p:ext uri="{BB962C8B-B14F-4D97-AF65-F5344CB8AC3E}">
        <p14:creationId xmlns:p14="http://schemas.microsoft.com/office/powerpoint/2010/main" val="9717313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stone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bobbar-R1-E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427" y="1585455"/>
            <a:ext cx="23954246" cy="12130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859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bobbar-R1-E060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582967"/>
            <a:ext cx="22853650" cy="13215710"/>
          </a:xfr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93627" y="144392"/>
            <a:ext cx="16570758" cy="1097280"/>
          </a:xfrm>
          <a:prstGeom prst="rect">
            <a:avLst/>
          </a:prstGeom>
        </p:spPr>
        <p:txBody>
          <a:bodyPr vert="horz" lIns="217673" tIns="108836" rIns="217673" bIns="108836" rtlCol="0">
            <a:noAutofit/>
          </a:bodyPr>
          <a:lstStyle>
            <a:lvl1pPr marL="816273" indent="-816273" algn="l" defTabSz="2176729" rtl="0" eaLnBrk="1" latinLnBrk="0" hangingPunct="1">
              <a:spcBef>
                <a:spcPts val="1904"/>
              </a:spcBef>
              <a:buFont typeface="Arial" pitchFamily="34" charset="0"/>
              <a:buNone/>
              <a:defRPr sz="3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3579" indent="-413579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61" indent="-391811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1943" indent="-391811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6125" indent="-413579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12075" indent="-413579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1559" indent="-391811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5742" indent="-391811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66389" indent="-391811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 smtClean="0">
                <a:solidFill>
                  <a:srgbClr val="FFFFFF"/>
                </a:solidFill>
              </a:rPr>
              <a:t>NATURAL STONE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269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bobbar-R1-E05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559017"/>
            <a:ext cx="22904238" cy="12630059"/>
          </a:xfr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93627" y="144392"/>
            <a:ext cx="16570758" cy="1097280"/>
          </a:xfrm>
          <a:prstGeom prst="rect">
            <a:avLst/>
          </a:prstGeom>
        </p:spPr>
        <p:txBody>
          <a:bodyPr vert="horz" lIns="217673" tIns="108836" rIns="217673" bIns="108836" rtlCol="0">
            <a:noAutofit/>
          </a:bodyPr>
          <a:lstStyle>
            <a:lvl1pPr marL="816273" indent="-816273" algn="l" defTabSz="2176729" rtl="0" eaLnBrk="1" latinLnBrk="0" hangingPunct="1">
              <a:spcBef>
                <a:spcPts val="1904"/>
              </a:spcBef>
              <a:buFont typeface="Arial" pitchFamily="34" charset="0"/>
              <a:buNone/>
              <a:defRPr sz="3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3579" indent="-413579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61" indent="-391811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1943" indent="-391811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6125" indent="-413579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12075" indent="-413579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1559" indent="-391811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5742" indent="-391811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66389" indent="-391811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 smtClean="0">
                <a:solidFill>
                  <a:srgbClr val="FFFFFF"/>
                </a:solidFill>
                <a:latin typeface="+mj-lt"/>
              </a:rPr>
              <a:t>NATURAL STONE</a:t>
            </a:r>
            <a:endParaRPr lang="en-US" sz="60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72934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bobbar-R1-E057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627" y="1531038"/>
            <a:ext cx="10350502" cy="11499162"/>
          </a:xfr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93627" y="144392"/>
            <a:ext cx="16570758" cy="1097280"/>
          </a:xfrm>
          <a:prstGeom prst="rect">
            <a:avLst/>
          </a:prstGeom>
        </p:spPr>
        <p:txBody>
          <a:bodyPr vert="horz" lIns="217673" tIns="108836" rIns="217673" bIns="108836" rtlCol="0">
            <a:noAutofit/>
          </a:bodyPr>
          <a:lstStyle>
            <a:lvl1pPr marL="816273" indent="-816273" algn="l" defTabSz="2176729" rtl="0" eaLnBrk="1" latinLnBrk="0" hangingPunct="1">
              <a:spcBef>
                <a:spcPts val="1904"/>
              </a:spcBef>
              <a:buFont typeface="Arial" pitchFamily="34" charset="0"/>
              <a:buNone/>
              <a:defRPr sz="3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3579" indent="-413579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61" indent="-391811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1943" indent="-391811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6125" indent="-413579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12075" indent="-413579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1559" indent="-391811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5742" indent="-391811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66389" indent="-391811" algn="l" defTabSz="2176729" rtl="0" eaLnBrk="1" latinLnBrk="0" hangingPunct="1">
              <a:spcBef>
                <a:spcPts val="714"/>
              </a:spcBef>
              <a:buClr>
                <a:schemeClr val="accent2"/>
              </a:buClr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 smtClean="0">
                <a:solidFill>
                  <a:srgbClr val="FFFFFF"/>
                </a:solidFill>
                <a:latin typeface="Calibri" charset="0"/>
              </a:rPr>
              <a:t>COMBINATION OF BLOCK AND NATURAL STONE</a:t>
            </a:r>
            <a:endParaRPr lang="en-US" sz="6000" dirty="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4" name="Picture 2" descr="bobbar-R1-E0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02999" y="1531038"/>
            <a:ext cx="12706657" cy="85781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41681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2" descr="Construction 0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857" y="1869186"/>
            <a:ext cx="11843728" cy="1184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7717" y="208499"/>
            <a:ext cx="21153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FFFF"/>
                </a:solidFill>
              </a:rPr>
              <a:t>BARRIERS</a:t>
            </a:r>
            <a:endParaRPr lang="en-US" sz="5400" b="1" dirty="0">
              <a:solidFill>
                <a:srgbClr val="FFFFFF"/>
              </a:solidFill>
            </a:endParaRPr>
          </a:p>
        </p:txBody>
      </p:sp>
      <p:pic>
        <p:nvPicPr>
          <p:cNvPr id="6" name="Picture 2" descr="bobbar-R1-E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4640" y="1869186"/>
            <a:ext cx="10663010" cy="118468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5387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ziggurats 1440 BC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 descr="aqarquf12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27" y="1626405"/>
            <a:ext cx="11965400" cy="786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agar-qu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7800" y="1626405"/>
            <a:ext cx="10328105" cy="774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23827" y="9880928"/>
            <a:ext cx="17724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Soil Reinforcement is a Very Old and Proven Technology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682823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2" descr="C:\Documents and Settings\Owner\My Documents\CALVIN ROCKFALL IMGP4714\IMGP4710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200400"/>
            <a:ext cx="24377650" cy="19202400"/>
          </a:xfrm>
        </p:spPr>
      </p:pic>
    </p:spTree>
    <p:extLst>
      <p:ext uri="{BB962C8B-B14F-4D97-AF65-F5344CB8AC3E}">
        <p14:creationId xmlns:p14="http://schemas.microsoft.com/office/powerpoint/2010/main" val="25045750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+mj-ea"/>
              </a:rPr>
              <a:t>Impacted by 2700 cubic </a:t>
            </a:r>
            <a:r>
              <a:rPr lang="en-US" dirty="0" err="1" smtClean="0">
                <a:ea typeface="+mj-ea"/>
              </a:rPr>
              <a:t>metre</a:t>
            </a:r>
            <a:r>
              <a:rPr lang="en-US" dirty="0" smtClean="0">
                <a:ea typeface="+mj-ea"/>
              </a:rPr>
              <a:t> rockslide</a:t>
            </a:r>
          </a:p>
        </p:txBody>
      </p:sp>
      <p:pic>
        <p:nvPicPr>
          <p:cNvPr id="80899" name="Picture 2" descr="IMGP47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7765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548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2" descr="bobbar-R1-E10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437765" y="-285749"/>
            <a:ext cx="27831150" cy="14093826"/>
          </a:xfrm>
          <a:noFill/>
        </p:spPr>
      </p:pic>
    </p:spTree>
    <p:extLst>
      <p:ext uri="{BB962C8B-B14F-4D97-AF65-F5344CB8AC3E}">
        <p14:creationId xmlns:p14="http://schemas.microsoft.com/office/powerpoint/2010/main" val="10419859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1648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Cambria" charset="0"/>
            </a:endParaRPr>
          </a:p>
        </p:txBody>
      </p:sp>
      <p:pic>
        <p:nvPicPr>
          <p:cNvPr id="164867" name="Picture 4" descr="distance 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735" y="-1028700"/>
            <a:ext cx="27221709" cy="153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485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165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Cambria" charset="0"/>
            </a:endParaRPr>
          </a:p>
        </p:txBody>
      </p:sp>
      <p:pic>
        <p:nvPicPr>
          <p:cNvPr id="165891" name="Picture 4" descr="big r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7765" y="0"/>
            <a:ext cx="26815415" cy="150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5561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1669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Cambria" charset="0"/>
            </a:endParaRPr>
          </a:p>
        </p:txBody>
      </p:sp>
      <p:pic>
        <p:nvPicPr>
          <p:cNvPr id="166915" name="Picture 4" descr="close up of blo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7765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695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167938" name="Picture 2" descr="c:\Users\sh\Pictures\My Pictures\typicals\debeque afte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32177" y="457200"/>
            <a:ext cx="29375916" cy="16525876"/>
          </a:xfrm>
          <a:noFill/>
        </p:spPr>
      </p:pic>
    </p:spTree>
    <p:extLst>
      <p:ext uri="{BB962C8B-B14F-4D97-AF65-F5344CB8AC3E}">
        <p14:creationId xmlns:p14="http://schemas.microsoft.com/office/powerpoint/2010/main" val="13443301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46566" y="8688812"/>
            <a:ext cx="4484519" cy="191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49" cy="13715857"/>
          </a:xfrm>
          <a:prstGeom prst="rect">
            <a:avLst/>
          </a:prstGeom>
        </p:spPr>
      </p:pic>
      <p:sp>
        <p:nvSpPr>
          <p:cNvPr id="8" name="object 4"/>
          <p:cNvSpPr txBox="1"/>
          <p:nvPr/>
        </p:nvSpPr>
        <p:spPr>
          <a:xfrm>
            <a:off x="0" y="3374501"/>
            <a:ext cx="24377650" cy="12372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400" marR="6160" algn="ctr">
              <a:lnSpc>
                <a:spcPct val="100600"/>
              </a:lnSpc>
            </a:pPr>
            <a:r>
              <a:rPr lang="en-US" sz="8000" b="1" spc="18" dirty="0" smtClean="0">
                <a:solidFill>
                  <a:srgbClr val="FFFFFF"/>
                </a:solidFill>
                <a:latin typeface="+mj-lt"/>
                <a:cs typeface="Open Sans Light"/>
              </a:rPr>
              <a:t>CASE STUDY </a:t>
            </a:r>
            <a:r>
              <a:rPr lang="mr-IN" sz="8000" b="1" spc="18" dirty="0" smtClean="0">
                <a:solidFill>
                  <a:srgbClr val="FFFFFF"/>
                </a:solidFill>
                <a:latin typeface="+mj-lt"/>
                <a:cs typeface="Open Sans Light"/>
              </a:rPr>
              <a:t>–</a:t>
            </a:r>
            <a:r>
              <a:rPr lang="en-US" sz="8000" b="1" spc="18" dirty="0" smtClean="0">
                <a:solidFill>
                  <a:srgbClr val="FFFFFF"/>
                </a:solidFill>
                <a:latin typeface="+mj-lt"/>
                <a:cs typeface="Open Sans Light"/>
              </a:rPr>
              <a:t> Laurens County, GA</a:t>
            </a:r>
            <a:endParaRPr sz="8000" b="1" dirty="0">
              <a:latin typeface="+mj-lt"/>
              <a:cs typeface="Open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86008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93626" y="144392"/>
            <a:ext cx="22382009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Site Had a number of unique challenges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55732" y="1620205"/>
            <a:ext cx="19788439" cy="1228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600" b="1" dirty="0" smtClean="0"/>
              <a:t>Bearing Capacity</a:t>
            </a:r>
          </a:p>
          <a:p>
            <a:pPr marL="1771467" lvl="1" indent="-857250">
              <a:buFont typeface="Arial" panose="020B0604020202020204" pitchFamily="34" charset="0"/>
              <a:buChar char="•"/>
            </a:pPr>
            <a:r>
              <a:rPr lang="en-US" sz="6600" dirty="0" smtClean="0"/>
              <a:t>2,500 </a:t>
            </a:r>
            <a:r>
              <a:rPr lang="en-US" sz="6600" dirty="0" err="1" smtClean="0"/>
              <a:t>psf</a:t>
            </a:r>
            <a:endParaRPr lang="en-US" sz="6600" dirty="0" smtClean="0"/>
          </a:p>
          <a:p>
            <a:pPr marL="1771467" lvl="1" indent="-857250">
              <a:buFont typeface="Arial" panose="020B0604020202020204" pitchFamily="34" charset="0"/>
              <a:buChar char="•"/>
            </a:pPr>
            <a:r>
              <a:rPr lang="en-US" sz="6600" dirty="0" smtClean="0"/>
              <a:t>Clayey Sands &amp; Silty Sands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6600" dirty="0" smtClean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600" b="1" dirty="0" smtClean="0"/>
              <a:t>Fine Sands/Silts = Scour Concern </a:t>
            </a:r>
            <a:endParaRPr lang="en-US" sz="6600" dirty="0" smtClean="0"/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66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600" b="1" dirty="0" smtClean="0"/>
              <a:t>Budget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66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600" b="1" dirty="0" smtClean="0"/>
              <a:t>Contract Delivery</a:t>
            </a:r>
          </a:p>
          <a:p>
            <a:pPr marL="1771467" lvl="1" indent="-857250">
              <a:buFont typeface="Arial" panose="020B0604020202020204" pitchFamily="34" charset="0"/>
              <a:buChar char="•"/>
            </a:pPr>
            <a:r>
              <a:rPr lang="en-US" sz="6600" dirty="0" smtClean="0"/>
              <a:t>GSI Design Abutments</a:t>
            </a:r>
            <a:endParaRPr lang="en-US" sz="6600" dirty="0"/>
          </a:p>
          <a:p>
            <a:pPr marL="1771467" lvl="1" indent="-857250">
              <a:buFont typeface="Arial" panose="020B0604020202020204" pitchFamily="34" charset="0"/>
              <a:buChar char="•"/>
            </a:pPr>
            <a:r>
              <a:rPr lang="en-US" sz="6600" dirty="0" err="1" smtClean="0"/>
              <a:t>Contech</a:t>
            </a:r>
            <a:r>
              <a:rPr lang="en-US" sz="6600" dirty="0" smtClean="0"/>
              <a:t> – Superstructure</a:t>
            </a:r>
          </a:p>
          <a:p>
            <a:pPr marL="1771467" lvl="1" indent="-857250">
              <a:buFont typeface="Arial" panose="020B0604020202020204" pitchFamily="34" charset="0"/>
              <a:buChar char="•"/>
            </a:pPr>
            <a:r>
              <a:rPr lang="en-US" sz="6600" dirty="0" smtClean="0"/>
              <a:t>County Forces Build. </a:t>
            </a:r>
          </a:p>
        </p:txBody>
      </p:sp>
    </p:spTree>
    <p:extLst>
      <p:ext uri="{BB962C8B-B14F-4D97-AF65-F5344CB8AC3E}">
        <p14:creationId xmlns:p14="http://schemas.microsoft.com/office/powerpoint/2010/main" val="5804254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49" y="2934758"/>
            <a:ext cx="22425537" cy="793644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28360" y="144392"/>
            <a:ext cx="22382009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Georgia is ranked average in its bridge inventory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1665" y="1630371"/>
            <a:ext cx="5251002" cy="12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4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bobbar-R1-E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88" y="1699184"/>
            <a:ext cx="23565062" cy="1266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7717" y="208499"/>
            <a:ext cx="21153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FFFF"/>
                </a:solidFill>
              </a:rPr>
              <a:t>U.S. FOREST SERVICE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03162" y="2110327"/>
            <a:ext cx="867443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FF"/>
                </a:solidFill>
              </a:rPr>
              <a:t>F</a:t>
            </a:r>
            <a:r>
              <a:rPr lang="en-US" sz="5400" b="1" dirty="0" smtClean="0">
                <a:solidFill>
                  <a:srgbClr val="FFFFFF"/>
                </a:solidFill>
              </a:rPr>
              <a:t>irst use of </a:t>
            </a:r>
            <a:r>
              <a:rPr lang="en-US" sz="5400" b="1" dirty="0" err="1" smtClean="0">
                <a:solidFill>
                  <a:srgbClr val="FFFFFF"/>
                </a:solidFill>
              </a:rPr>
              <a:t>geosynthetics</a:t>
            </a:r>
            <a:r>
              <a:rPr lang="en-US" sz="5400" b="1" dirty="0" smtClean="0">
                <a:solidFill>
                  <a:srgbClr val="FFFFFF"/>
                </a:solidFill>
              </a:rPr>
              <a:t> to stabilize logging roads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094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0" b="12490"/>
          <a:stretch>
            <a:fillRect/>
          </a:stretch>
        </p:blipFill>
        <p:spPr>
          <a:xfrm>
            <a:off x="602387" y="1491455"/>
            <a:ext cx="20312435" cy="11428721"/>
          </a:xfr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93626" y="144392"/>
            <a:ext cx="22382009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existing bridges were in a state of disrepair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233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0" b="12490"/>
          <a:stretch>
            <a:fillRect/>
          </a:stretch>
        </p:blipFill>
        <p:spPr>
          <a:xfrm>
            <a:off x="714894" y="1679171"/>
            <a:ext cx="19768057" cy="11122429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93626" y="144392"/>
            <a:ext cx="22382009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existing bridges were in a state of disrepair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1762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53" y="2071081"/>
            <a:ext cx="8223957" cy="11329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7" b="31590"/>
          <a:stretch/>
        </p:blipFill>
        <p:spPr>
          <a:xfrm>
            <a:off x="9642764" y="2071081"/>
            <a:ext cx="11754196" cy="980665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93626" y="144392"/>
            <a:ext cx="22382009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Scour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95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93626" y="144392"/>
            <a:ext cx="22382009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Scour micropiles ® prevent scour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373"/>
          <a:stretch/>
        </p:blipFill>
        <p:spPr>
          <a:xfrm>
            <a:off x="1930053" y="1911927"/>
            <a:ext cx="17322223" cy="1061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24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93626" y="144392"/>
            <a:ext cx="22382009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Scour micropiles ® prevent scour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30" y="1897087"/>
            <a:ext cx="19533584" cy="109876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1265" y="2179719"/>
            <a:ext cx="7247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1 Day of Drilling Per Abutment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8121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17" y="-638278"/>
            <a:ext cx="21025723" cy="2650436"/>
          </a:xfrm>
        </p:spPr>
        <p:txBody>
          <a:bodyPr/>
          <a:lstStyle/>
          <a:p>
            <a:r>
              <a:rPr lang="en-US" dirty="0" smtClean="0"/>
              <a:t>Drilled Soil Nails w/ hollow bars 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7" b="1757"/>
          <a:stretch>
            <a:fillRect/>
          </a:stretch>
        </p:blipFill>
        <p:spPr bwMode="auto">
          <a:xfrm>
            <a:off x="2057562" y="2161812"/>
            <a:ext cx="18283238" cy="1064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932" y="11871058"/>
            <a:ext cx="13839395" cy="99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5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626" y="144392"/>
            <a:ext cx="20636337" cy="1097280"/>
          </a:xfrm>
        </p:spPr>
        <p:txBody>
          <a:bodyPr/>
          <a:lstStyle/>
          <a:p>
            <a:r>
              <a:rPr lang="en-US" dirty="0" smtClean="0"/>
              <a:t>GRS-IBS Bridges have survived floods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7" y="2910855"/>
            <a:ext cx="12984480" cy="9738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5732" y="1620205"/>
            <a:ext cx="19788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Mount </a:t>
            </a:r>
            <a:r>
              <a:rPr lang="en-US" sz="4800" b="1" dirty="0"/>
              <a:t>Pleasant Rd. Huston Township, Clearfield County, Pa.</a:t>
            </a:r>
            <a:endParaRPr lang="en-US" sz="4800" b="1" dirty="0" smtClean="0"/>
          </a:p>
        </p:txBody>
      </p:sp>
    </p:spTree>
    <p:extLst>
      <p:ext uri="{BB962C8B-B14F-4D97-AF65-F5344CB8AC3E}">
        <p14:creationId xmlns:p14="http://schemas.microsoft.com/office/powerpoint/2010/main" val="27860874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626" y="144392"/>
            <a:ext cx="20636337" cy="1097280"/>
          </a:xfrm>
        </p:spPr>
        <p:txBody>
          <a:bodyPr/>
          <a:lstStyle/>
          <a:p>
            <a:r>
              <a:rPr lang="en-US" dirty="0" smtClean="0"/>
              <a:t>GRS-IBS Bridges have survived floods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3" name="GRS IBS Mt Pleasant Rd Floo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619" r="33883"/>
          <a:stretch/>
        </p:blipFill>
        <p:spPr>
          <a:xfrm>
            <a:off x="8196350" y="1414852"/>
            <a:ext cx="6317672" cy="1092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3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3370" y="4083873"/>
            <a:ext cx="6649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Upstream Left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2" t="8317" r="4375" b="8410"/>
          <a:stretch/>
        </p:blipFill>
        <p:spPr>
          <a:xfrm>
            <a:off x="980860" y="5638799"/>
            <a:ext cx="9357953" cy="70680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28802" y="5632024"/>
            <a:ext cx="3279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6/6/14</a:t>
            </a:r>
          </a:p>
        </p:txBody>
      </p:sp>
      <p:sp>
        <p:nvSpPr>
          <p:cNvPr id="16" name="Oval 15"/>
          <p:cNvSpPr/>
          <p:nvPr/>
        </p:nvSpPr>
        <p:spPr>
          <a:xfrm>
            <a:off x="5733901" y="8204676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sp>
        <p:nvSpPr>
          <p:cNvPr id="18" name="Oval 17"/>
          <p:cNvSpPr/>
          <p:nvPr/>
        </p:nvSpPr>
        <p:spPr>
          <a:xfrm>
            <a:off x="3429611" y="9447200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sp>
        <p:nvSpPr>
          <p:cNvPr id="19" name="Oval 18"/>
          <p:cNvSpPr/>
          <p:nvPr/>
        </p:nvSpPr>
        <p:spPr>
          <a:xfrm>
            <a:off x="3128781" y="8294357"/>
            <a:ext cx="457200" cy="4572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sp>
        <p:nvSpPr>
          <p:cNvPr id="22" name="Oval 21"/>
          <p:cNvSpPr/>
          <p:nvPr/>
        </p:nvSpPr>
        <p:spPr>
          <a:xfrm>
            <a:off x="5202637" y="9345586"/>
            <a:ext cx="457200" cy="4572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sp>
        <p:nvSpPr>
          <p:cNvPr id="23" name="Oval 22"/>
          <p:cNvSpPr/>
          <p:nvPr/>
        </p:nvSpPr>
        <p:spPr>
          <a:xfrm>
            <a:off x="5659837" y="10133000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1" t="2413" r="9954" b="1"/>
          <a:stretch/>
        </p:blipFill>
        <p:spPr>
          <a:xfrm rot="16200000">
            <a:off x="12054217" y="4222066"/>
            <a:ext cx="7195560" cy="100290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831344" y="5632024"/>
            <a:ext cx="31009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7/8/13</a:t>
            </a:r>
          </a:p>
          <a:p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4703425" y="8661876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sp>
        <p:nvSpPr>
          <p:cNvPr id="20" name="Oval 19"/>
          <p:cNvSpPr/>
          <p:nvPr/>
        </p:nvSpPr>
        <p:spPr>
          <a:xfrm>
            <a:off x="14513281" y="10838916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sp>
        <p:nvSpPr>
          <p:cNvPr id="21" name="Oval 20"/>
          <p:cNvSpPr/>
          <p:nvPr/>
        </p:nvSpPr>
        <p:spPr>
          <a:xfrm>
            <a:off x="14474825" y="9904400"/>
            <a:ext cx="457200" cy="4572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sp>
        <p:nvSpPr>
          <p:cNvPr id="24" name="Oval 23"/>
          <p:cNvSpPr/>
          <p:nvPr/>
        </p:nvSpPr>
        <p:spPr>
          <a:xfrm>
            <a:off x="12196659" y="9119076"/>
            <a:ext cx="457200" cy="4572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sp>
        <p:nvSpPr>
          <p:cNvPr id="25" name="Oval 24"/>
          <p:cNvSpPr/>
          <p:nvPr/>
        </p:nvSpPr>
        <p:spPr>
          <a:xfrm>
            <a:off x="12381819" y="10491748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93626" y="144392"/>
            <a:ext cx="20636337" cy="1097280"/>
          </a:xfrm>
          <a:prstGeom prst="rect">
            <a:avLst/>
          </a:prstGeom>
          <a:noFill/>
          <a:ln>
            <a:noFill/>
          </a:ln>
        </p:spPr>
        <p:txBody>
          <a:bodyPr vert="horz" lIns="217673" tIns="108836" rIns="217673" bIns="21767" rtlCol="0" anchor="b">
            <a:noAutofit/>
          </a:bodyPr>
          <a:lstStyle>
            <a:lvl1pPr algn="l" defTabSz="2176729" rtl="0" eaLnBrk="1" latinLnBrk="0" hangingPunct="1">
              <a:spcBef>
                <a:spcPct val="0"/>
              </a:spcBef>
              <a:buNone/>
              <a:defRPr sz="7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Rip-rap position comparison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247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93626" y="144392"/>
            <a:ext cx="22382009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Scour micropiles ®  &amp; Rip-Rap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1642" y="4211955"/>
            <a:ext cx="10058400" cy="5657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076" y="2011679"/>
            <a:ext cx="16640238" cy="936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83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bobbar-R1-E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6" y="1645149"/>
            <a:ext cx="23429933" cy="130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7717" y="208499"/>
            <a:ext cx="21153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FFFF"/>
                </a:solidFill>
              </a:rPr>
              <a:t>U.S. FOREST SERVICE </a:t>
            </a:r>
            <a:r>
              <a:rPr lang="mr-IN" sz="5400" b="1" dirty="0" smtClean="0">
                <a:solidFill>
                  <a:srgbClr val="FFFFFF"/>
                </a:solidFill>
              </a:rPr>
              <a:t>–</a:t>
            </a:r>
            <a:r>
              <a:rPr lang="en-US" sz="5400" b="1" dirty="0" smtClean="0">
                <a:solidFill>
                  <a:srgbClr val="FFFFFF"/>
                </a:solidFill>
              </a:rPr>
              <a:t> FIRST USA FABRIC WALL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87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93626" y="144392"/>
            <a:ext cx="22382009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Bearing pressure – increase bridge footprint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510787" y="1496292"/>
            <a:ext cx="20890906" cy="11754196"/>
          </a:xfrm>
        </p:spPr>
      </p:pic>
    </p:spTree>
    <p:extLst>
      <p:ext uri="{BB962C8B-B14F-4D97-AF65-F5344CB8AC3E}">
        <p14:creationId xmlns:p14="http://schemas.microsoft.com/office/powerpoint/2010/main" val="27690032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185" y="1914960"/>
            <a:ext cx="8174776" cy="108585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93626" y="144392"/>
            <a:ext cx="22382009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FHWA’s publications - valuable insight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054" y="3024187"/>
            <a:ext cx="12811125" cy="766762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9650269" y="4460033"/>
            <a:ext cx="3625366" cy="64567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26054" y="11239981"/>
            <a:ext cx="12467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FHWA – No less than 8 Specific Tools for Engineers are available on the Every Day Counts website.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6941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93626" y="144392"/>
            <a:ext cx="22382009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FHWA – Instrumented Bridges – settlement?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8" y="2501115"/>
            <a:ext cx="14217002" cy="9867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22865" y="1548228"/>
            <a:ext cx="18121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Majority of </a:t>
            </a:r>
            <a:r>
              <a:rPr lang="en-US" b="1" dirty="0"/>
              <a:t>s</a:t>
            </a:r>
            <a:r>
              <a:rPr lang="en-US" b="1" dirty="0" smtClean="0"/>
              <a:t>ettlement occurs during dead loads &amp; before open to traffic.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630098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93626" y="144392"/>
            <a:ext cx="22382009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FHWA – Instrumented Bridges – settlement?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22865" y="1548228"/>
            <a:ext cx="18121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Many more bridges have been instrumented and results are consistent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182" y="2726574"/>
            <a:ext cx="13364662" cy="998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5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93626" y="144392"/>
            <a:ext cx="22382009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Pumping??? </a:t>
            </a:r>
            <a:r>
              <a:rPr lang="en-US" dirty="0"/>
              <a:t> </a:t>
            </a:r>
            <a:r>
              <a:rPr lang="en-US" dirty="0" smtClean="0"/>
              <a:t>   No Problem!</a:t>
            </a:r>
            <a:endParaRPr lang="en-US" dirty="0"/>
          </a:p>
        </p:txBody>
      </p:sp>
      <p:pic>
        <p:nvPicPr>
          <p:cNvPr id="4" name="Pumping Soi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4592" r="33979"/>
          <a:stretch/>
        </p:blipFill>
        <p:spPr>
          <a:xfrm>
            <a:off x="1735494" y="1647321"/>
            <a:ext cx="6550089" cy="117136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30612" y="2127379"/>
            <a:ext cx="1359045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 smtClean="0"/>
              <a:t>GRS Construction inherently uses the benefits of geotextiles and granular fills to: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800" dirty="0" smtClean="0"/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US" sz="4800" dirty="0" smtClean="0"/>
              <a:t>Drain Saturated Soils 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endParaRPr lang="en-US" sz="4800" dirty="0" smtClean="0"/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US" sz="4800" dirty="0" smtClean="0"/>
              <a:t>Relieve Pore Pressures 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endParaRPr lang="en-US" sz="4800" dirty="0" smtClean="0"/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US" sz="4800" dirty="0" smtClean="0"/>
              <a:t>Re-establish Particle-Particle interaction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87740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03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93626" y="144392"/>
            <a:ext cx="22382009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Sunshine Hill Bridge – Foundation Excavation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29" y="1515156"/>
            <a:ext cx="16778554" cy="1119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71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02" y="1957452"/>
            <a:ext cx="16757779" cy="1117730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93626" y="144392"/>
            <a:ext cx="22382009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Sunshine Hill Bridge – Foundation Excavation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1608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93626" y="144392"/>
            <a:ext cx="22382009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Remain calm, use the tools in your toolbox.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29" y="1533816"/>
            <a:ext cx="16610603" cy="11079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65486" y="2108718"/>
            <a:ext cx="58409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combination of well drained, fractured-faced granular materials and geotextiles is highly effective.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805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10896" r="38485" b="20017"/>
          <a:stretch/>
        </p:blipFill>
        <p:spPr>
          <a:xfrm>
            <a:off x="12353731" y="1728390"/>
            <a:ext cx="11624690" cy="99908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31" y="2593910"/>
            <a:ext cx="11420670" cy="856550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93626" y="144392"/>
            <a:ext cx="22382009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Before and after – sunshine hill bridge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1432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efoc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586" y="3060441"/>
            <a:ext cx="15663850" cy="881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93626" y="144392"/>
            <a:ext cx="22382009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Back to </a:t>
            </a:r>
            <a:r>
              <a:rPr lang="en-US" dirty="0" err="1" smtClean="0"/>
              <a:t>laurens</a:t>
            </a:r>
            <a:r>
              <a:rPr lang="en-US" dirty="0" smtClean="0"/>
              <a:t> county, </a:t>
            </a:r>
            <a:r>
              <a:rPr lang="en-US" dirty="0" err="1" smtClean="0"/>
              <a:t>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813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104309" y="1956315"/>
            <a:ext cx="8852491" cy="9253944"/>
          </a:xfrm>
        </p:spPr>
        <p:txBody>
          <a:bodyPr>
            <a:normAutofit/>
          </a:bodyPr>
          <a:lstStyle/>
          <a:p>
            <a:endParaRPr lang="en-US" b="0" dirty="0" smtClean="0">
              <a:latin typeface="+mj-lt"/>
            </a:endParaRPr>
          </a:p>
          <a:p>
            <a:pPr marL="857250" indent="-857250">
              <a:buFont typeface="Arial"/>
              <a:buChar char="•"/>
            </a:pPr>
            <a:r>
              <a:rPr lang="en-US" sz="5400" b="0" dirty="0" smtClean="0">
                <a:latin typeface="+mj-lt"/>
              </a:rPr>
              <a:t>Cheesecloth reinforced soil </a:t>
            </a:r>
            <a:r>
              <a:rPr lang="en-US" sz="5400" dirty="0" smtClean="0">
                <a:latin typeface="+mj-lt"/>
              </a:rPr>
              <a:t>(CRS) </a:t>
            </a:r>
            <a:r>
              <a:rPr lang="en-US" sz="5400" b="0" dirty="0" smtClean="0">
                <a:latin typeface="+mj-lt"/>
              </a:rPr>
              <a:t>structure supporting 10 tons.</a:t>
            </a:r>
            <a:endParaRPr lang="en-US" sz="5400" b="0" dirty="0">
              <a:latin typeface="+mj-lt"/>
            </a:endParaRPr>
          </a:p>
          <a:p>
            <a:pPr marL="857250" indent="-857250">
              <a:buFont typeface="Arial"/>
              <a:buChar char="•"/>
            </a:pPr>
            <a:r>
              <a:rPr lang="en-US" sz="5400" b="0" dirty="0" smtClean="0">
                <a:latin typeface="+mj-lt"/>
              </a:rPr>
              <a:t>Test without cloth failed when second block was placed.</a:t>
            </a:r>
          </a:p>
          <a:p>
            <a:pPr marL="857250" indent="-857250">
              <a:buFont typeface="Arial"/>
              <a:buChar char="•"/>
            </a:pPr>
            <a:r>
              <a:rPr lang="en-US" sz="5400" b="0" dirty="0" smtClean="0">
                <a:latin typeface="+mj-lt"/>
              </a:rPr>
              <a:t>“</a:t>
            </a:r>
            <a:r>
              <a:rPr lang="en-US" sz="5400" b="0" dirty="0" err="1" smtClean="0">
                <a:latin typeface="+mj-lt"/>
              </a:rPr>
              <a:t>Bedsheet</a:t>
            </a:r>
            <a:r>
              <a:rPr lang="en-US" sz="5400" b="0" dirty="0" smtClean="0">
                <a:latin typeface="+mj-lt"/>
              </a:rPr>
              <a:t>” Reinforced Soil </a:t>
            </a:r>
            <a:r>
              <a:rPr lang="en-US" sz="5400" dirty="0" smtClean="0">
                <a:latin typeface="+mj-lt"/>
              </a:rPr>
              <a:t>(BRS)</a:t>
            </a:r>
            <a:endParaRPr lang="en-US" sz="5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6" name="Picture 3" descr="grs_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-35725" r="-35725"/>
          <a:stretch>
            <a:fillRect/>
          </a:stretch>
        </p:blipFill>
        <p:spPr bwMode="auto">
          <a:xfrm>
            <a:off x="7620000" y="1956315"/>
            <a:ext cx="11582400" cy="10079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bobbar-R1-E068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02198" y="1956315"/>
            <a:ext cx="7320334" cy="10079313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611873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3" r="13"/>
          <a:stretch/>
        </p:blipFill>
        <p:spPr>
          <a:xfrm>
            <a:off x="714894" y="1517589"/>
            <a:ext cx="17905615" cy="11543151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93626" y="144392"/>
            <a:ext cx="22382009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Teaching The County Forces to Build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15371" y="3638752"/>
            <a:ext cx="51746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600" dirty="0" smtClean="0"/>
              <a:t>So Easy Detainees can do it! </a:t>
            </a:r>
          </a:p>
        </p:txBody>
      </p:sp>
      <p:cxnSp>
        <p:nvCxnSpPr>
          <p:cNvPr id="7" name="Elbow Connector 6"/>
          <p:cNvCxnSpPr/>
          <p:nvPr/>
        </p:nvCxnSpPr>
        <p:spPr>
          <a:xfrm rot="10800000">
            <a:off x="17749968" y="5796268"/>
            <a:ext cx="2530805" cy="1332325"/>
          </a:xfrm>
          <a:prstGeom prst="bentConnector3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7179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1256" y="144392"/>
            <a:ext cx="23275635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Invest in the first course…Everything bears on it!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597159" y="1589316"/>
            <a:ext cx="18567918" cy="10447174"/>
          </a:xfrm>
        </p:spPr>
      </p:pic>
    </p:spTree>
    <p:extLst>
      <p:ext uri="{BB962C8B-B14F-4D97-AF65-F5344CB8AC3E}">
        <p14:creationId xmlns:p14="http://schemas.microsoft.com/office/powerpoint/2010/main" val="19478845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671805" y="1362268"/>
            <a:ext cx="20497126" cy="11532637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1256" y="144392"/>
            <a:ext cx="23275635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Production Rates Improve after 1</a:t>
            </a:r>
            <a:r>
              <a:rPr lang="en-US" baseline="30000" dirty="0" smtClean="0"/>
              <a:t>st</a:t>
            </a:r>
            <a:r>
              <a:rPr lang="en-US" dirty="0" smtClean="0"/>
              <a:t>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0696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1256" y="144392"/>
            <a:ext cx="23275635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Smooth and compact by hand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3"/>
          <a:stretch/>
        </p:blipFill>
        <p:spPr>
          <a:xfrm>
            <a:off x="597159" y="1583325"/>
            <a:ext cx="21167919" cy="1030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52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1256" y="144392"/>
            <a:ext cx="23275635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Next compact w/ vibration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0" y="1477188"/>
            <a:ext cx="20563570" cy="115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09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671805" y="1362268"/>
            <a:ext cx="20497126" cy="11532637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1256" y="144392"/>
            <a:ext cx="23275635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Production Rates Improve after 1</a:t>
            </a:r>
            <a:r>
              <a:rPr lang="en-US" baseline="30000" dirty="0" smtClean="0"/>
              <a:t>st</a:t>
            </a:r>
            <a:r>
              <a:rPr lang="en-US" dirty="0" smtClean="0"/>
              <a:t>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046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1256" y="144392"/>
            <a:ext cx="23275635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Concrete beam seats for steel </a:t>
            </a:r>
            <a:r>
              <a:rPr lang="en-US" dirty="0" err="1" smtClean="0"/>
              <a:t>superstructureS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0" b="12490"/>
          <a:stretch>
            <a:fillRect/>
          </a:stretch>
        </p:blipFill>
        <p:spPr>
          <a:xfrm>
            <a:off x="634482" y="1686017"/>
            <a:ext cx="19258384" cy="10835663"/>
          </a:xfrm>
        </p:spPr>
      </p:pic>
    </p:spTree>
    <p:extLst>
      <p:ext uri="{BB962C8B-B14F-4D97-AF65-F5344CB8AC3E}">
        <p14:creationId xmlns:p14="http://schemas.microsoft.com/office/powerpoint/2010/main" val="4387577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1256" y="144392"/>
            <a:ext cx="23275635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PlanNED</a:t>
            </a:r>
            <a:r>
              <a:rPr lang="en-US" dirty="0" smtClean="0"/>
              <a:t> For Deflection of Superstructure 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634483" y="1490954"/>
            <a:ext cx="20042154" cy="11276648"/>
          </a:xfrm>
        </p:spPr>
      </p:pic>
    </p:spTree>
    <p:extLst>
      <p:ext uri="{BB962C8B-B14F-4D97-AF65-F5344CB8AC3E}">
        <p14:creationId xmlns:p14="http://schemas.microsoft.com/office/powerpoint/2010/main" val="14401912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8" y="1511558"/>
            <a:ext cx="20516008" cy="1154025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1256" y="144392"/>
            <a:ext cx="23275635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Almost open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6491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1256" y="144392"/>
            <a:ext cx="23275635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Budget &amp; Contract Delivery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89045" y="1698171"/>
            <a:ext cx="22356147" cy="10926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u="sng" dirty="0" smtClean="0"/>
              <a:t>Budget: 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US" sz="4400" dirty="0" smtClean="0"/>
              <a:t>Early Projections 40-50% savings. 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u="sng" dirty="0" smtClean="0"/>
              <a:t>Contract Delivery Methods: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US" sz="4400" dirty="0" smtClean="0"/>
              <a:t>Empower the county to construct as much as possible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US" sz="4400" dirty="0" smtClean="0"/>
              <a:t>Buy Materials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US" sz="4400" dirty="0" smtClean="0"/>
              <a:t>Use County Forces </a:t>
            </a:r>
          </a:p>
          <a:p>
            <a:pPr marL="2399934" lvl="2" indent="-571500">
              <a:buFont typeface="Arial" panose="020B0604020202020204" pitchFamily="34" charset="0"/>
              <a:buChar char="•"/>
            </a:pPr>
            <a:r>
              <a:rPr lang="en-US" sz="4400" dirty="0" smtClean="0"/>
              <a:t>Use County Labor Resources (Detainees) 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endParaRPr lang="en-US" sz="44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u="sng" dirty="0" smtClean="0"/>
              <a:t>Communicate! 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US" sz="4400" dirty="0" smtClean="0"/>
              <a:t>Simple Design &amp; Construction doesn’t mean less communication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US" sz="4400" dirty="0" smtClean="0"/>
              <a:t>Coordination between design and construction groups is essential.</a:t>
            </a:r>
          </a:p>
          <a:p>
            <a:pPr marL="1485717" lvl="1" indent="-571500"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u="sng" dirty="0" smtClean="0"/>
              <a:t>Every Day Counts…. </a:t>
            </a:r>
            <a:r>
              <a:rPr lang="en-US" sz="4400" dirty="0" smtClean="0"/>
              <a:t>Remember this during design and specification </a:t>
            </a:r>
            <a:endParaRPr lang="en-US" sz="4400" dirty="0"/>
          </a:p>
          <a:p>
            <a:pPr marL="1485717" lvl="1" indent="-571500">
              <a:buFont typeface="Arial" panose="020B0604020202020204" pitchFamily="34" charset="0"/>
              <a:buChar char="•"/>
            </a:pPr>
            <a:r>
              <a:rPr lang="en-US" sz="4400" dirty="0" smtClean="0"/>
              <a:t>Replace more bridges with less funds for safer roads for our families.          </a:t>
            </a:r>
          </a:p>
          <a:p>
            <a:pPr marL="912813" lvl="1"/>
            <a:r>
              <a:rPr lang="en-US" sz="4400" dirty="0"/>
              <a:t>	</a:t>
            </a:r>
            <a:r>
              <a:rPr lang="en-US" sz="4400" dirty="0" smtClean="0"/>
              <a:t>         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2048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pic>
        <p:nvPicPr>
          <p:cNvPr id="5" name="Picture 2" descr="bobbar-R1-E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3627" y="1608230"/>
            <a:ext cx="15940742" cy="121077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6923555" y="2623090"/>
            <a:ext cx="65430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Largest GCS Research Wall, 1982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547714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r="8359"/>
          <a:stretch>
            <a:fillRect/>
          </a:stretch>
        </p:blipFill>
        <p:spPr>
          <a:xfrm>
            <a:off x="515544" y="1436914"/>
            <a:ext cx="20696128" cy="11644605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1256" y="144392"/>
            <a:ext cx="23275635" cy="1097280"/>
          </a:xfrm>
          <a:prstGeom prst="rect">
            <a:avLst/>
          </a:prstGeom>
        </p:spPr>
        <p:txBody>
          <a:bodyPr/>
          <a:lstStyle>
            <a:lvl1pPr algn="l" defTabSz="2176729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Thank you!!                                     Questions??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4563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GeoStabilization International">
      <a:dk1>
        <a:sysClr val="windowText" lastClr="000000"/>
      </a:dk1>
      <a:lt1>
        <a:srgbClr val="FFFFFF"/>
      </a:lt1>
      <a:dk2>
        <a:srgbClr val="696A6D"/>
      </a:dk2>
      <a:lt2>
        <a:srgbClr val="E1E1E1"/>
      </a:lt2>
      <a:accent1>
        <a:srgbClr val="004B86"/>
      </a:accent1>
      <a:accent2>
        <a:srgbClr val="004B86"/>
      </a:accent2>
      <a:accent3>
        <a:srgbClr val="7D3E81"/>
      </a:accent3>
      <a:accent4>
        <a:srgbClr val="CCDBEA"/>
      </a:accent4>
      <a:accent5>
        <a:srgbClr val="EDF2F6"/>
      </a:accent5>
      <a:accent6>
        <a:srgbClr val="E8FD59"/>
      </a:accent6>
      <a:hlink>
        <a:srgbClr val="004B86"/>
      </a:hlink>
      <a:folHlink>
        <a:srgbClr val="696A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11472</TotalTime>
  <Words>945</Words>
  <Application>Microsoft Macintosh PowerPoint</Application>
  <PresentationFormat>Custom</PresentationFormat>
  <Paragraphs>216</Paragraphs>
  <Slides>90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Angles</vt:lpstr>
      <vt:lpstr>PowerPoint Presentation</vt:lpstr>
      <vt:lpstr>PowerPoint Presentation</vt:lpstr>
      <vt:lpstr>PowerPoint Presentation</vt:lpstr>
      <vt:lpstr>PowerPoint Presentation</vt:lpstr>
      <vt:lpstr>ziggurats 1440 BC</vt:lpstr>
      <vt:lpstr>PowerPoint Presentation</vt:lpstr>
      <vt:lpstr>PowerPoint Presentation</vt:lpstr>
      <vt:lpstr>TESTING</vt:lpstr>
      <vt:lpstr>RESEARCH</vt:lpstr>
      <vt:lpstr>RESEARCH</vt:lpstr>
      <vt:lpstr>FHWA Research center</vt:lpstr>
      <vt:lpstr>Composite failure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2400 lb/ft @ 8” Spacing, No CMU Facing, &lt;0.5% strain  18,000 lb/ft shown in Post-Picture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Box culverts</vt:lpstr>
      <vt:lpstr>PowerPoint Presentation</vt:lpstr>
      <vt:lpstr>PowerPoint Presentation</vt:lpstr>
      <vt:lpstr>PowerPoint Presentation</vt:lpstr>
      <vt:lpstr>Complete Roadway reconstruction</vt:lpstr>
      <vt:lpstr>Remote access</vt:lpstr>
      <vt:lpstr>Guardrail &amp; guiderail</vt:lpstr>
      <vt:lpstr>NEGATIVE BATTER</vt:lpstr>
      <vt:lpstr>SETTLEMENT</vt:lpstr>
      <vt:lpstr>GREEN AESTHETICS</vt:lpstr>
      <vt:lpstr>Where is it?</vt:lpstr>
      <vt:lpstr>Vegetation Faced</vt:lpstr>
      <vt:lpstr>Natural stone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Impacted by 2700 cubic metre rockslide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Drilled Soil Nails w/ hollow bars </vt:lpstr>
      <vt:lpstr>GRS-IBS Bridges have survived floods</vt:lpstr>
      <vt:lpstr>GRS-IBS Bridges have survived floods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 PowerPoint Presentation</dc:title>
  <dc:creator>Identity Designs Denver</dc:creator>
  <cp:lastModifiedBy>Nate Beard</cp:lastModifiedBy>
  <cp:revision>161</cp:revision>
  <dcterms:created xsi:type="dcterms:W3CDTF">2014-11-12T21:47:38Z</dcterms:created>
  <dcterms:modified xsi:type="dcterms:W3CDTF">2016-11-09T14:41:00Z</dcterms:modified>
  <cp:version>1</cp:version>
</cp:coreProperties>
</file>